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0"/>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autoAdjust="0"/>
    <p:restoredTop sz="94591" autoAdjust="0"/>
  </p:normalViewPr>
  <p:slideViewPr>
    <p:cSldViewPr snapToGrid="0" snapToObjects="1">
      <p:cViewPr varScale="1">
        <p:scale>
          <a:sx n="105" d="100"/>
          <a:sy n="105" d="100"/>
        </p:scale>
        <p:origin x="1926" y="78"/>
      </p:cViewPr>
      <p:guideLst>
        <p:guide orient="horz" pos="2160"/>
        <p:guide pos="2880"/>
      </p:guideLst>
    </p:cSldViewPr>
  </p:slideViewPr>
  <p:outlineViewPr>
    <p:cViewPr>
      <p:scale>
        <a:sx n="33" d="100"/>
        <a:sy n="33" d="100"/>
      </p:scale>
      <p:origin x="0" y="-414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11,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590871"/>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25 Brother, Can You Spare a Dime? The Great Depression, 1929-1932</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F58053BE-E915-466D-8576-772853E11000}"/>
              </a:ext>
            </a:extLst>
          </p:cNvPr>
          <p:cNvSpPr>
            <a:spLocks noGrp="1"/>
          </p:cNvSpPr>
          <p:nvPr>
            <p:ph type="title" idx="4294967295"/>
          </p:nvPr>
        </p:nvSpPr>
        <p:spPr>
          <a:xfrm>
            <a:off x="0" y="690286"/>
            <a:ext cx="9144000" cy="734641"/>
          </a:xfrm>
        </p:spPr>
        <p:txBody>
          <a:bodyPr>
            <a:normAutofit/>
          </a:bodyPr>
          <a:lstStyle/>
          <a:p>
            <a:pPr algn="ctr"/>
            <a:r>
              <a:rPr lang="en-US" sz="3600" dirty="0"/>
              <a:t>U.S.</a:t>
            </a:r>
            <a:r>
              <a:rPr lang="en-US" sz="3600" baseline="0" dirty="0"/>
              <a:t> History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2FC8DBF-01DF-4452-B6C8-312EA6ADEC11}"/>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Hoover became one of the least popular presidents in history. “Hoovervilles,” or shantytowns, were a negative reminder of his role in the nation’s financial crisis. This family (a) lived in a “Hooverville” in Elm Grove, Oklahoma. This shanty (b) was one of many making up a “Hooverville” in the Portland, Oregon area. (credit: modification of work by United States Farm Security Administration)</a:t>
            </a:r>
          </a:p>
        </p:txBody>
      </p:sp>
      <p:pic>
        <p:nvPicPr>
          <p:cNvPr id="9" name="Figure" descr="Photograph (a) shows a mother and her son and daughter standing before a shanty on a bare patch of land. Photograph (b) shows a pile of tires in front of a shanty next to a railroad bridge."/>
          <p:cNvPicPr>
            <a:picLocks noGrp="1" noChangeAspect="1"/>
          </p:cNvPicPr>
          <p:nvPr>
            <p:ph type="pic" sz="quarter" idx="13"/>
          </p:nvPr>
        </p:nvPicPr>
        <p:blipFill>
          <a:blip r:embed="rId2"/>
          <a:stretch>
            <a:fillRect/>
          </a:stretch>
        </p:blipFill>
        <p:spPr>
          <a:xfrm>
            <a:off x="1084596" y="1122386"/>
            <a:ext cx="6808118" cy="3500071"/>
          </a:xfrm>
        </p:spPr>
      </p:pic>
      <p:pic>
        <p:nvPicPr>
          <p:cNvPr id="10" name="OpenStaxLogo" descr="openstax college logo">
            <a:extLst>
              <a:ext uri="{FF2B5EF4-FFF2-40B4-BE49-F238E27FC236}">
                <a16:creationId xmlns:a16="http://schemas.microsoft.com/office/drawing/2014/main" id="{AD42804B-03E1-419B-90D0-1EB748F3CD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903749B-A371-4042-BB2D-9FB46608AA6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spring of 1932, World War I veterans marched on Washington and set up camps in Anacostia Flats, remaining there for weeks. (credit: Library of Congress)</a:t>
            </a:r>
          </a:p>
        </p:txBody>
      </p:sp>
      <p:pic>
        <p:nvPicPr>
          <p:cNvPr id="9" name="Figure" descr="A photograph shows a row of tents with several veterans seated outside. An American flag is raised in the middle of the camp."/>
          <p:cNvPicPr>
            <a:picLocks noGrp="1" noChangeAspect="1"/>
          </p:cNvPicPr>
          <p:nvPr>
            <p:ph type="pic" sz="quarter" idx="13"/>
          </p:nvPr>
        </p:nvPicPr>
        <p:blipFill>
          <a:blip r:embed="rId2"/>
          <a:stretch>
            <a:fillRect/>
          </a:stretch>
        </p:blipFill>
        <p:spPr>
          <a:xfrm>
            <a:off x="2143247" y="1122386"/>
            <a:ext cx="4690816" cy="3500071"/>
          </a:xfrm>
        </p:spPr>
      </p:pic>
      <p:pic>
        <p:nvPicPr>
          <p:cNvPr id="10" name="OpenStaxLogo" descr="openstax college logo">
            <a:extLst>
              <a:ext uri="{FF2B5EF4-FFF2-40B4-BE49-F238E27FC236}">
                <a16:creationId xmlns:a16="http://schemas.microsoft.com/office/drawing/2014/main" id="{470ABF58-09F3-454B-89E9-04656FE88F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85130A1-8910-4A5A-AD98-E89AC5B9825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the U.S. Senate denied early payment of their veteran bonuses, and Hoover ordered their makeshift camps cleared, the Bonus Army protest turned violent, cementing Hoover’s demise as a president. (credit: U.S. Department of Defense)</a:t>
            </a:r>
          </a:p>
        </p:txBody>
      </p:sp>
      <p:pic>
        <p:nvPicPr>
          <p:cNvPr id="9" name="Figure" descr="A photograph shows the burning of veterans’ camps at Anacostia Flats."/>
          <p:cNvPicPr>
            <a:picLocks noGrp="1" noChangeAspect="1"/>
          </p:cNvPicPr>
          <p:nvPr>
            <p:ph type="pic" sz="quarter" idx="13"/>
          </p:nvPr>
        </p:nvPicPr>
        <p:blipFill>
          <a:blip r:embed="rId2"/>
          <a:stretch>
            <a:fillRect/>
          </a:stretch>
        </p:blipFill>
        <p:spPr>
          <a:xfrm>
            <a:off x="2198341" y="1122386"/>
            <a:ext cx="4580629" cy="3500071"/>
          </a:xfrm>
        </p:spPr>
      </p:pic>
      <p:pic>
        <p:nvPicPr>
          <p:cNvPr id="10" name="OpenStaxLogo" descr="openstax college logo">
            <a:extLst>
              <a:ext uri="{FF2B5EF4-FFF2-40B4-BE49-F238E27FC236}">
                <a16:creationId xmlns:a16="http://schemas.microsoft.com/office/drawing/2014/main" id="{265186BA-3B9A-45A2-B7F2-30EF4FE505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25.11</a:t>
            </a:r>
          </a:p>
        </p:txBody>
      </p:sp>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EB7E0B7-0BD0-4DAF-9478-5198089833B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trial and conviction of nine African American boys in Scottsboro, Alabama, illustrated the numerous injustices of the American court system. Despite being falsely accused, the boys received lengthy prison terms and were not officially pardoned by the State of Alabama until 2013.</a:t>
            </a:r>
          </a:p>
        </p:txBody>
      </p:sp>
      <p:pic>
        <p:nvPicPr>
          <p:cNvPr id="9" name="Figure" descr="The image shows headshots of the nine Scottsboro defendants. From left to right are Clarence Norris, Charlie Weems, Haywood Patterson, Ozie Powell, Willie Roberson, Eugene Williams, Olen Montgomery, Andy Wright, and Roy Wright."/>
          <p:cNvPicPr>
            <a:picLocks noGrp="1" noChangeAspect="1"/>
          </p:cNvPicPr>
          <p:nvPr>
            <p:ph type="pic" sz="quarter" idx="13"/>
          </p:nvPr>
        </p:nvPicPr>
        <p:blipFill>
          <a:blip r:embed="rId2"/>
          <a:stretch>
            <a:fillRect/>
          </a:stretch>
        </p:blipFill>
        <p:spPr>
          <a:xfrm>
            <a:off x="457199" y="1725007"/>
            <a:ext cx="8062913" cy="2294829"/>
          </a:xfrm>
        </p:spPr>
      </p:pic>
      <p:pic>
        <p:nvPicPr>
          <p:cNvPr id="10" name="OpenStaxLogo" descr="openstax college logo">
            <a:extLst>
              <a:ext uri="{FF2B5EF4-FFF2-40B4-BE49-F238E27FC236}">
                <a16:creationId xmlns:a16="http://schemas.microsoft.com/office/drawing/2014/main" id="{72B9682A-BB4D-4424-9DCE-0A8656B057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ACAB248-BFCD-4ECE-ABF9-5FC5B85299E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dust storms that blew through the Great Plains were epic in scale. Drifts of dirt piled up against doors and windows. People wore goggles and tied rags over their mouths to keep the dust out. (credit: U.S. National Oceanic and Atmospheric Administration)</a:t>
            </a:r>
          </a:p>
        </p:txBody>
      </p:sp>
      <p:pic>
        <p:nvPicPr>
          <p:cNvPr id="9" name="Figure" descr="A photograph shows a group of houses on the Great Plains. A massive dust cloud fills the sky overhead."/>
          <p:cNvPicPr>
            <a:picLocks noGrp="1" noChangeAspect="1"/>
          </p:cNvPicPr>
          <p:nvPr>
            <p:ph type="pic" sz="quarter" idx="13"/>
          </p:nvPr>
        </p:nvPicPr>
        <p:blipFill>
          <a:blip r:embed="rId2"/>
          <a:stretch>
            <a:fillRect/>
          </a:stretch>
        </p:blipFill>
        <p:spPr>
          <a:xfrm>
            <a:off x="1804235" y="1122386"/>
            <a:ext cx="5368840" cy="3500071"/>
          </a:xfrm>
        </p:spPr>
      </p:pic>
      <p:pic>
        <p:nvPicPr>
          <p:cNvPr id="10" name="OpenStaxLogo" descr="openstax college logo">
            <a:extLst>
              <a:ext uri="{FF2B5EF4-FFF2-40B4-BE49-F238E27FC236}">
                <a16:creationId xmlns:a16="http://schemas.microsoft.com/office/drawing/2014/main" id="{EC3B2E45-E3AE-414E-8BDD-ECE420E5247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25.13</a:t>
            </a:r>
          </a:p>
        </p:txBody>
      </p:sp>
    </p:spTree>
    <p:extLst>
      <p:ext uri="{BB962C8B-B14F-4D97-AF65-F5344CB8AC3E}">
        <p14:creationId xmlns:p14="http://schemas.microsoft.com/office/powerpoint/2010/main" val="103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93C9CDF-F31A-409B-973D-18893604AFF1}"/>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the Dust Bowl continued in the Great Plains, many had to abandon their land and equipment, as captured in this image from 1936, taken in Dallas, South Dakota. (credit: United States Department of Agriculture)</a:t>
            </a:r>
          </a:p>
        </p:txBody>
      </p:sp>
      <p:pic>
        <p:nvPicPr>
          <p:cNvPr id="9" name="Figure" descr="A photograph shows an abandoned farmhouse and farm equipment that were largely buried under dust."/>
          <p:cNvPicPr>
            <a:picLocks noGrp="1" noChangeAspect="1"/>
          </p:cNvPicPr>
          <p:nvPr>
            <p:ph type="pic" sz="quarter" idx="13"/>
          </p:nvPr>
        </p:nvPicPr>
        <p:blipFill>
          <a:blip r:embed="rId2"/>
          <a:stretch>
            <a:fillRect/>
          </a:stretch>
        </p:blipFill>
        <p:spPr>
          <a:xfrm>
            <a:off x="2159257" y="1122386"/>
            <a:ext cx="4658797" cy="3500071"/>
          </a:xfrm>
        </p:spPr>
      </p:pic>
      <p:pic>
        <p:nvPicPr>
          <p:cNvPr id="10" name="OpenStaxLogo" descr="openstax college logo">
            <a:extLst>
              <a:ext uri="{FF2B5EF4-FFF2-40B4-BE49-F238E27FC236}">
                <a16:creationId xmlns:a16="http://schemas.microsoft.com/office/drawing/2014/main" id="{D79A35AF-0F57-425E-9CB7-AA4E1641E82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3D854C7E-B352-4B63-AE8E-A7607D042D6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i="1" dirty="0">
                <a:solidFill>
                  <a:schemeClr val="tx1"/>
                </a:solidFill>
              </a:rPr>
              <a:t>Flying Down to Rio </a:t>
            </a:r>
            <a:r>
              <a:rPr lang="en-US" sz="1600" dirty="0">
                <a:solidFill>
                  <a:schemeClr val="tx1"/>
                </a:solidFill>
              </a:rPr>
              <a:t>(1933) was the first motion picture to feature the immensely popular dance duo of Fred Astaire and Ginger Rogers. The pair would go on to star in nine more Hollywood musicals throughout the 1930s and 1940s.</a:t>
            </a:r>
          </a:p>
        </p:txBody>
      </p:sp>
      <p:pic>
        <p:nvPicPr>
          <p:cNvPr id="6" name="Figure" descr="A movie poster for Flying Down to Rio shows drawings of four young women in short dresses, with their arms spread out in various poses. The text reads, “Stupendous musical! 200 Beauties! Flying Down to Rio with Dolores del Rio, Gene Raymond, Ginger Rogers, Fred Astaire.”"/>
          <p:cNvPicPr>
            <a:picLocks noGrp="1" noChangeAspect="1"/>
          </p:cNvPicPr>
          <p:nvPr>
            <p:ph type="pic" sz="quarter" idx="13"/>
          </p:nvPr>
        </p:nvPicPr>
        <p:blipFill>
          <a:blip r:embed="rId2"/>
          <a:stretch>
            <a:fillRect/>
          </a:stretch>
        </p:blipFill>
        <p:spPr>
          <a:xfrm>
            <a:off x="457668" y="1108075"/>
            <a:ext cx="4031313" cy="5256213"/>
          </a:xfrm>
        </p:spPr>
      </p:pic>
      <p:pic>
        <p:nvPicPr>
          <p:cNvPr id="9" name="OpenStaxLogo" descr="openstax college logo">
            <a:extLst>
              <a:ext uri="{FF2B5EF4-FFF2-40B4-BE49-F238E27FC236}">
                <a16:creationId xmlns:a16="http://schemas.microsoft.com/office/drawing/2014/main" id="{F26FE15F-650F-4075-8D79-85A842360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25.15</a:t>
            </a:r>
          </a:p>
        </p:txBody>
      </p:sp>
    </p:spTree>
    <p:extLst>
      <p:ext uri="{BB962C8B-B14F-4D97-AF65-F5344CB8AC3E}">
        <p14:creationId xmlns:p14="http://schemas.microsoft.com/office/powerpoint/2010/main" val="328509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18F64CA-0638-478A-B54B-03AF0C545395}"/>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photograph shows Herbert Hoover and Franklin D. Roosevelt riding side-by-side in the back of a convertible vehicle. A blanket covers their legs, and their hats rest on their laps."/>
          <p:cNvPicPr>
            <a:picLocks noGrp="1" noChangeAspect="1"/>
          </p:cNvPicPr>
          <p:nvPr>
            <p:ph type="pic" sz="quarter" idx="13"/>
          </p:nvPr>
        </p:nvPicPr>
        <p:blipFill>
          <a:blip r:embed="rId2"/>
          <a:stretch>
            <a:fillRect/>
          </a:stretch>
        </p:blipFill>
        <p:spPr>
          <a:xfrm>
            <a:off x="4489450" y="1224768"/>
            <a:ext cx="4030663" cy="5022826"/>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Herbert Hoover (left) had the misfortune to be a president elected in prosperity and subsequently tasked with leading the country through the Great Depression. His unwillingness to face the harsh realities of widespread unemployment, farm foreclosures, business failures, and bank closings made him a deeply unpopular president, and he lost the 1932 election in a landslide to Franklin D. Roosevelt (right). (credit: Architect of the Capitol)</a:t>
            </a:r>
          </a:p>
        </p:txBody>
      </p:sp>
      <p:pic>
        <p:nvPicPr>
          <p:cNvPr id="10" name="OpenStaxLogo" descr="openstax college logo">
            <a:extLst>
              <a:ext uri="{FF2B5EF4-FFF2-40B4-BE49-F238E27FC236}">
                <a16:creationId xmlns:a16="http://schemas.microsoft.com/office/drawing/2014/main" id="{D124C8BE-1F7F-45E0-BDE8-B4CD7765DB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25.16</a:t>
            </a:r>
          </a:p>
        </p:txBody>
      </p:sp>
    </p:spTree>
    <p:extLst>
      <p:ext uri="{BB962C8B-B14F-4D97-AF65-F5344CB8AC3E}">
        <p14:creationId xmlns:p14="http://schemas.microsoft.com/office/powerpoint/2010/main" val="179368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5CB6A52-D9E3-4262-ABC0-220A8A8B52C1}"/>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By the election of 1932, Hoover (left) knew that he was beaten. In photos from this time, he tends to appear grim-faced and downtrodden.</a:t>
            </a:r>
          </a:p>
        </p:txBody>
      </p:sp>
      <p:pic>
        <p:nvPicPr>
          <p:cNvPr id="9" name="Figure" descr="A photograph shows Herbert Hoover seated on the left at a desk with aide Theodore Joselin. The desk contains papers and a telephone. Hoover’s facial expression is grim and distracted."/>
          <p:cNvPicPr>
            <a:picLocks noGrp="1" noChangeAspect="1"/>
          </p:cNvPicPr>
          <p:nvPr>
            <p:ph type="pic" sz="quarter" idx="13"/>
          </p:nvPr>
        </p:nvPicPr>
        <p:blipFill>
          <a:blip r:embed="rId2"/>
          <a:stretch>
            <a:fillRect/>
          </a:stretch>
        </p:blipFill>
        <p:spPr>
          <a:xfrm>
            <a:off x="1196788" y="1122386"/>
            <a:ext cx="6583734" cy="3500071"/>
          </a:xfrm>
        </p:spPr>
      </p:pic>
      <p:pic>
        <p:nvPicPr>
          <p:cNvPr id="10" name="OpenStaxLogo" descr="openstax college logo">
            <a:extLst>
              <a:ext uri="{FF2B5EF4-FFF2-40B4-BE49-F238E27FC236}">
                <a16:creationId xmlns:a16="http://schemas.microsoft.com/office/drawing/2014/main" id="{066CEF9C-E6B2-4E0A-8F51-14316E6766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25.17</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C3F6D74F-2E98-46F7-8D50-0966EAE86DF2}"/>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1935, American photographer Berenice Abbott photographed these shanties, which the unemployed in Lower Manhattan built during the depths of the Great Depression. (credit: modification of work by Works Progress Administration)</a:t>
            </a:r>
          </a:p>
        </p:txBody>
      </p:sp>
      <p:pic>
        <p:nvPicPr>
          <p:cNvPr id="9" name="Figure" descr="A photograph shows a row of urban shanties, with several of their inhabitants sitting outside."/>
          <p:cNvPicPr>
            <a:picLocks noGrp="1" noChangeAspect="1"/>
          </p:cNvPicPr>
          <p:nvPr>
            <p:ph type="pic" sz="quarter" idx="13"/>
          </p:nvPr>
        </p:nvPicPr>
        <p:blipFill>
          <a:blip r:embed="rId2"/>
          <a:stretch>
            <a:fillRect/>
          </a:stretch>
        </p:blipFill>
        <p:spPr>
          <a:xfrm>
            <a:off x="2287780" y="1122386"/>
            <a:ext cx="4401751" cy="3500071"/>
          </a:xfrm>
        </p:spPr>
      </p:pic>
      <p:pic>
        <p:nvPicPr>
          <p:cNvPr id="10" name="OpenStaxLogo" descr="openstax college logo">
            <a:extLst>
              <a:ext uri="{FF2B5EF4-FFF2-40B4-BE49-F238E27FC236}">
                <a16:creationId xmlns:a16="http://schemas.microsoft.com/office/drawing/2014/main" id="{D2D44EF0-3EFB-4A8C-AEA8-50B53B6AF75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56935D0-F888-4069-9D8C-6DA3E5FD0BE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(credit "courthouse": modification of work by National Oceanic and Atmospheric Administration)</a:t>
            </a:r>
          </a:p>
        </p:txBody>
      </p:sp>
      <p:pic>
        <p:nvPicPr>
          <p:cNvPr id="9" name="Figure" descr="A timeline shows important events of the era. In 1929, Hoover is inaugurated as president, the stock market crashes, and the Great Depression begins; photographs of Hoover (top) and the crowds on Wall Street on Black Tuesday (bottom) are shown. In 1930, the Dust Bowl results from severe drought conditions and poor farming practices; a photograph of several Great Plains houses is shown, with a massive dust cloud overhead. In 1931, the Scottsboro Boys trial begins in Alabama; a photo of one of the defendants, Haywood Patterson, is shown alongside a photo of the Jackson County Courthouse. In 1932, Hoover forms the Reconstruction Finance Corporation, the Bonus Army riot breaks out in Washington, and Roosevelt is elected president; photographs of the burning Bonus Army encampments (top) and Roosevelt (bottom) are shown."/>
          <p:cNvPicPr>
            <a:picLocks noGrp="1" noChangeAspect="1"/>
          </p:cNvPicPr>
          <p:nvPr>
            <p:ph type="pic" sz="quarter" idx="13"/>
          </p:nvPr>
        </p:nvPicPr>
        <p:blipFill>
          <a:blip r:embed="rId2"/>
          <a:stretch>
            <a:fillRect/>
          </a:stretch>
        </p:blipFill>
        <p:spPr>
          <a:xfrm>
            <a:off x="1697188" y="1122386"/>
            <a:ext cx="5582935" cy="3500071"/>
          </a:xfrm>
        </p:spPr>
      </p:pic>
      <p:pic>
        <p:nvPicPr>
          <p:cNvPr id="10" name="OpenStaxLogo" descr="openstax college logo">
            <a:extLst>
              <a:ext uri="{FF2B5EF4-FFF2-40B4-BE49-F238E27FC236}">
                <a16:creationId xmlns:a16="http://schemas.microsoft.com/office/drawing/2014/main" id="{C81AD98D-C899-48B3-9344-1601A2F3BB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1ABC110-B58F-4161-BB35-A7F9BB3F74F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real estate advertisement from Los Angeles illustrates the hard-sell techniques and easy credit offered to those who wished to buy in. Unfortunately, the opportunities being promoted with these techniques were of little value, and many lost their investments. (credit: "army.arch"/Flickr)</a:t>
            </a:r>
          </a:p>
        </p:txBody>
      </p:sp>
      <p:pic>
        <p:nvPicPr>
          <p:cNvPr id="9" name="Figure" descr="An advertisement shows a bird’s-eye drawing of large land tracts in Los Angeles, with the city spread out in the distance. The text contains information about the potential real estate opportunity, as well as large-print slogans, entreating potential customers to “BUY NOW!!! Come Out Tomorrow.” Other language assures customers that “You Are Sure to Make Money on These” and that the land is “Close In—Not Away Out in the Country.”"/>
          <p:cNvPicPr>
            <a:picLocks noGrp="1" noChangeAspect="1"/>
          </p:cNvPicPr>
          <p:nvPr>
            <p:ph type="pic" sz="quarter" idx="13"/>
          </p:nvPr>
        </p:nvPicPr>
        <p:blipFill>
          <a:blip r:embed="rId2"/>
          <a:stretch>
            <a:fillRect/>
          </a:stretch>
        </p:blipFill>
        <p:spPr>
          <a:xfrm>
            <a:off x="1555215" y="1122386"/>
            <a:ext cx="5866881" cy="3500071"/>
          </a:xfrm>
        </p:spPr>
      </p:pic>
      <p:pic>
        <p:nvPicPr>
          <p:cNvPr id="10" name="OpenStaxLogo" descr="openstax college logo">
            <a:extLst>
              <a:ext uri="{FF2B5EF4-FFF2-40B4-BE49-F238E27FC236}">
                <a16:creationId xmlns:a16="http://schemas.microsoft.com/office/drawing/2014/main" id="{F158F340-153A-4904-A74A-A2E291A7E2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25DDE6E-5B84-48B5-A4B3-441373B03285}"/>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October 29, 1929, or Black Tuesday, witnessed thousands of people racing to Wall Street discount brokerages and markets to sell their stocks. Prices plummeted throughout the day, eventually leading to a complete stock market crash.</a:t>
            </a:r>
          </a:p>
        </p:txBody>
      </p:sp>
      <p:pic>
        <p:nvPicPr>
          <p:cNvPr id="9" name="Figure" descr="A photograph shows large crowds of people on Wall Street."/>
          <p:cNvPicPr>
            <a:picLocks noGrp="1" noChangeAspect="1"/>
          </p:cNvPicPr>
          <p:nvPr>
            <p:ph type="pic" sz="quarter" idx="13"/>
          </p:nvPr>
        </p:nvPicPr>
        <p:blipFill>
          <a:blip r:embed="rId2"/>
          <a:stretch>
            <a:fillRect/>
          </a:stretch>
        </p:blipFill>
        <p:spPr>
          <a:xfrm>
            <a:off x="2258218" y="1122386"/>
            <a:ext cx="4460874" cy="3500071"/>
          </a:xfrm>
        </p:spPr>
      </p:pic>
      <p:pic>
        <p:nvPicPr>
          <p:cNvPr id="10" name="OpenStaxLogo" descr="openstax college logo">
            <a:extLst>
              <a:ext uri="{FF2B5EF4-FFF2-40B4-BE49-F238E27FC236}">
                <a16:creationId xmlns:a16="http://schemas.microsoft.com/office/drawing/2014/main" id="{31F97434-CFC9-4C3B-AB77-88800169C8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30213C0-1C5D-470C-93B5-576A97D5889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the financial markets collapsed, hurting the banks that had gambled with their holdings, people began to fear that the money they had in the bank would be lost. This began bank runs across the country, a period of still more panic, where people pulled their money out of banks to keep it hidden at home.</a:t>
            </a:r>
          </a:p>
        </p:txBody>
      </p:sp>
      <p:pic>
        <p:nvPicPr>
          <p:cNvPr id="9" name="Figure" descr="A photograph shows a large crowd of men and women waiting outside of a bank."/>
          <p:cNvPicPr>
            <a:picLocks noGrp="1" noChangeAspect="1"/>
          </p:cNvPicPr>
          <p:nvPr>
            <p:ph type="pic" sz="quarter" idx="13"/>
          </p:nvPr>
        </p:nvPicPr>
        <p:blipFill>
          <a:blip r:embed="rId2"/>
          <a:stretch>
            <a:fillRect/>
          </a:stretch>
        </p:blipFill>
        <p:spPr>
          <a:xfrm>
            <a:off x="2335615" y="1122386"/>
            <a:ext cx="4306081" cy="3500071"/>
          </a:xfrm>
        </p:spPr>
      </p:pic>
      <p:pic>
        <p:nvPicPr>
          <p:cNvPr id="10" name="OpenStaxLogo" descr="openstax college logo">
            <a:extLst>
              <a:ext uri="{FF2B5EF4-FFF2-40B4-BE49-F238E27FC236}">
                <a16:creationId xmlns:a16="http://schemas.microsoft.com/office/drawing/2014/main" id="{4CB61BDF-B6DA-4D21-92B3-ABB788A221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9E9515B-FAF8-4AA1-B951-BB22FFA8AF0F}"/>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As the Great Depression set in, thousands of unemployed men lined up in cities around the country, waiting for a free meal or a hot cup of coffee.</a:t>
            </a:r>
          </a:p>
        </p:txBody>
      </p:sp>
      <p:pic>
        <p:nvPicPr>
          <p:cNvPr id="6" name="Figure" descr="A photograph shows a long line of men waiting on a New York City street for a hot meal. The man at the front of the line holds up a sign that reads, “Line for 1 cent restaurant. 20 meals for 1 cent. Donations invited. Help feed the hungry. 1 cent will feed 20. 1 cent restaurant. 103 W. 43rd St.”"/>
          <p:cNvPicPr>
            <a:picLocks noGrp="1" noChangeAspect="1"/>
          </p:cNvPicPr>
          <p:nvPr>
            <p:ph type="pic" sz="quarter" idx="13"/>
          </p:nvPr>
        </p:nvPicPr>
        <p:blipFill>
          <a:blip r:embed="rId2"/>
          <a:stretch>
            <a:fillRect/>
          </a:stretch>
        </p:blipFill>
        <p:spPr>
          <a:xfrm>
            <a:off x="457200" y="1231534"/>
            <a:ext cx="4032250" cy="5009295"/>
          </a:xfrm>
        </p:spPr>
      </p:pic>
      <p:pic>
        <p:nvPicPr>
          <p:cNvPr id="9" name="OpenStaxLogo" descr="openstax college logo">
            <a:extLst>
              <a:ext uri="{FF2B5EF4-FFF2-40B4-BE49-F238E27FC236}">
                <a16:creationId xmlns:a16="http://schemas.microsoft.com/office/drawing/2014/main" id="{5A7D9A12-87EA-4E3C-B67C-4091F670BD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25.6</a:t>
            </a:r>
          </a:p>
        </p:txBody>
      </p:sp>
    </p:spTree>
    <p:extLst>
      <p:ext uri="{BB962C8B-B14F-4D97-AF65-F5344CB8AC3E}">
        <p14:creationId xmlns:p14="http://schemas.microsoft.com/office/powerpoint/2010/main" val="328509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28E19AF-ADCE-4D78-AA54-DE5C1503697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early 1930s, without significant government relief programs, many people in urban centers relied on private agencies for assistance. In New York City, St. Peter’s Mission distributed bread, soup, and canned goods to large numbers of the unemployed and others in need.</a:t>
            </a:r>
          </a:p>
        </p:txBody>
      </p:sp>
      <p:pic>
        <p:nvPicPr>
          <p:cNvPr id="9" name="Figure" descr="A photograph shows a line of men being served soup in front of St. Peter’s Mission in New York City."/>
          <p:cNvPicPr>
            <a:picLocks noGrp="1" noChangeAspect="1"/>
          </p:cNvPicPr>
          <p:nvPr>
            <p:ph type="pic" sz="quarter" idx="13"/>
          </p:nvPr>
        </p:nvPicPr>
        <p:blipFill>
          <a:blip r:embed="rId2"/>
          <a:stretch>
            <a:fillRect/>
          </a:stretch>
        </p:blipFill>
        <p:spPr>
          <a:xfrm>
            <a:off x="2493001" y="1122386"/>
            <a:ext cx="3991309" cy="3500071"/>
          </a:xfrm>
        </p:spPr>
      </p:pic>
      <p:pic>
        <p:nvPicPr>
          <p:cNvPr id="10" name="OpenStaxLogo" descr="openstax college logo">
            <a:extLst>
              <a:ext uri="{FF2B5EF4-FFF2-40B4-BE49-F238E27FC236}">
                <a16:creationId xmlns:a16="http://schemas.microsoft.com/office/drawing/2014/main" id="{C3E931B2-6A49-49C6-9AA1-F54B6902B3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C4ABF01-477F-489C-889E-BC71A4BD440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Because there was no infrastructure to support them should they become unemployed or destitute, the elderly were extremely vulnerable during the Great Depression. As the depression continued, the results of this tenuous situation became more evident, as shown in this photo of a vacant storefront in San Francisco, captured by Dorothea Lange in 1935.</a:t>
            </a:r>
          </a:p>
        </p:txBody>
      </p:sp>
      <p:pic>
        <p:nvPicPr>
          <p:cNvPr id="9" name="Figure" descr="A photograph shows an elderly destitute man leaning against a vacant storefront in San Francisco, California. The window is covered with signs indicating various properties that are “to lease.”"/>
          <p:cNvPicPr>
            <a:picLocks noGrp="1" noChangeAspect="1"/>
          </p:cNvPicPr>
          <p:nvPr>
            <p:ph type="pic" sz="quarter" idx="13"/>
          </p:nvPr>
        </p:nvPicPr>
        <p:blipFill>
          <a:blip r:embed="rId2"/>
          <a:stretch>
            <a:fillRect/>
          </a:stretch>
        </p:blipFill>
        <p:spPr>
          <a:xfrm>
            <a:off x="2678274" y="1122386"/>
            <a:ext cx="3620763" cy="3500071"/>
          </a:xfrm>
        </p:spPr>
      </p:pic>
      <p:pic>
        <p:nvPicPr>
          <p:cNvPr id="10" name="OpenStaxLogo" descr="openstax college logo">
            <a:extLst>
              <a:ext uri="{FF2B5EF4-FFF2-40B4-BE49-F238E27FC236}">
                <a16:creationId xmlns:a16="http://schemas.microsoft.com/office/drawing/2014/main" id="{825F9503-AD2D-45BA-A7A4-DC0D43858E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25.8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1835</Words>
  <Application>Microsoft Office PowerPoint</Application>
  <PresentationFormat>On-screen Show (4:3)</PresentationFormat>
  <Paragraphs>54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Essential</vt:lpstr>
      <vt:lpstr>U.S. History</vt:lpstr>
      <vt:lpstr>Figure 25.1</vt:lpstr>
      <vt:lpstr>Figure 25.2</vt:lpstr>
      <vt:lpstr>Figure 25.3</vt:lpstr>
      <vt:lpstr>Figure 25.4</vt:lpstr>
      <vt:lpstr>Figure 25.5</vt:lpstr>
      <vt:lpstr>Figure 25.6</vt:lpstr>
      <vt:lpstr>Figure 25.7</vt:lpstr>
      <vt:lpstr>Figure 25.8</vt:lpstr>
      <vt:lpstr>Figure 25.9</vt:lpstr>
      <vt:lpstr>Figure 25.10</vt:lpstr>
      <vt:lpstr>Figure 25.11</vt:lpstr>
      <vt:lpstr>Figure 25.12</vt:lpstr>
      <vt:lpstr>Figure 25.13</vt:lpstr>
      <vt:lpstr>Figure 25.14</vt:lpstr>
      <vt:lpstr>Figure 25.15</vt:lpstr>
      <vt:lpstr>Figure 25.16</vt:lpstr>
      <vt:lpstr>Figure 25.17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25 - Brother, Can You Spare a Dime? The Great Depression, 1929-1932</dc:title>
  <dc:creator>Spuddy McSpare</dc:creator>
  <cp:lastModifiedBy>Conversion_08</cp:lastModifiedBy>
  <cp:revision>49</cp:revision>
  <dcterms:created xsi:type="dcterms:W3CDTF">2012-06-04T02:13:36Z</dcterms:created>
  <dcterms:modified xsi:type="dcterms:W3CDTF">2017-09-11T14:52:23Z</dcterms:modified>
</cp:coreProperties>
</file>