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4"/>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591"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OpenStaxLogo" descr="openstax college logo">
            <a:extLst>
              <a:ext uri="{FF2B5EF4-FFF2-40B4-BE49-F238E27FC236}">
                <a16:creationId xmlns:a16="http://schemas.microsoft.com/office/drawing/2014/main" id="{6C01F1BE-E9B6-4D97-9048-E6B474F38D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07098"/>
            <a:ext cx="1226434" cy="833592"/>
          </a:xfrm>
          <a:prstGeom prst="rect">
            <a:avLst/>
          </a:prstGeom>
        </p:spPr>
      </p:pic>
      <p:pic>
        <p:nvPicPr>
          <p:cNvPr id="14" name="Figure" descr="U.S. History">
            <a:extLst>
              <a:ext uri="{FF2B5EF4-FFF2-40B4-BE49-F238E27FC236}">
                <a16:creationId xmlns:a16="http://schemas.microsoft.com/office/drawing/2014/main" id="{75D50B96-F985-43F9-B911-A9623D1A55C1}"/>
              </a:ext>
            </a:extLst>
          </p:cNvPr>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30 Political Storms at Home and Abroad, 1968-1980</a:t>
            </a:r>
          </a:p>
          <a:p>
            <a:pPr algn="ctr"/>
            <a:r>
              <a:rPr lang="en-US" sz="1600" cap="none" dirty="0">
                <a:solidFill>
                  <a:schemeClr val="tx1"/>
                </a:solidFill>
                <a:latin typeface="+mn-lt"/>
              </a:rPr>
              <a:t>PowerPoint Image Slideshow</a:t>
            </a:r>
          </a:p>
        </p:txBody>
      </p:sp>
      <p:sp>
        <p:nvSpPr>
          <p:cNvPr id="16" name="Title">
            <a:extLst>
              <a:ext uri="{FF2B5EF4-FFF2-40B4-BE49-F238E27FC236}">
                <a16:creationId xmlns:a16="http://schemas.microsoft.com/office/drawing/2014/main" id="{9FA821A9-3115-4FC8-9986-90E465179C5C}"/>
              </a:ext>
            </a:extLst>
          </p:cNvPr>
          <p:cNvSpPr>
            <a:spLocks noGrp="1"/>
          </p:cNvSpPr>
          <p:nvPr>
            <p:ph type="title" idx="4294967295"/>
          </p:nvPr>
        </p:nvSpPr>
        <p:spPr>
          <a:xfrm>
            <a:off x="0" y="690286"/>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0F97999-12D9-47D1-A42B-4D7366FCE0D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Despite facing charges following events at the Democratic National Convention in Chicago, Abbie Hoffman continued to protest the war on campuses across the country, as here (a) at the University of Oklahoma. Jerry Rubin (b) visited the campus of the University of Buffalo in March 1970, just one month after his conviction in the Chicago Seven trial. (credit a: modification of work by Richard O. Barry)</a:t>
            </a:r>
          </a:p>
        </p:txBody>
      </p:sp>
      <p:pic>
        <p:nvPicPr>
          <p:cNvPr id="9" name="Figure" descr="Photograph (a) shows Abbie Hoffman and several others protesting at the University of Oklahoma. Photograph (b) shows Jerry Rubin speaking into a microphone."/>
          <p:cNvPicPr>
            <a:picLocks noGrp="1" noChangeAspect="1"/>
          </p:cNvPicPr>
          <p:nvPr>
            <p:ph type="pic" sz="quarter" idx="13"/>
          </p:nvPr>
        </p:nvPicPr>
        <p:blipFill>
          <a:blip r:embed="rId2"/>
          <a:stretch>
            <a:fillRect/>
          </a:stretch>
        </p:blipFill>
        <p:spPr>
          <a:xfrm>
            <a:off x="1676098" y="1122386"/>
            <a:ext cx="5625114" cy="3500071"/>
          </a:xfrm>
        </p:spPr>
      </p:pic>
      <p:pic>
        <p:nvPicPr>
          <p:cNvPr id="10" name="OpenStaxLogo" descr="openstax college logo">
            <a:extLst>
              <a:ext uri="{FF2B5EF4-FFF2-40B4-BE49-F238E27FC236}">
                <a16:creationId xmlns:a16="http://schemas.microsoft.com/office/drawing/2014/main" id="{2BCA3C30-DE7B-48D0-981E-47F243AE72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5FE8EC7-ECB5-4615-B3B1-A687A5FF24B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oil shortage triggered a rush to purchase gasoline, and gas stations around the country were choked with cars waiting to fill up. Eventually, fuel shortages caused gas stations to develop various ways to ration gasoline to their customers (a), such as the “flag policy” used by gas dealers in Oregon (b).</a:t>
            </a:r>
          </a:p>
        </p:txBody>
      </p:sp>
      <p:pic>
        <p:nvPicPr>
          <p:cNvPr id="9" name="Figure" descr="Photograph (a) shows a man standing beside a gas station reading a newspaper article with the headline “Gas Rationing Set Monday.” A sign that reads “Sorry No Gasoline” is visible in the background. Photograph (b) shows a sign with three stripes of color. The uppermost stripe, which is green, bears the message “Green Flag/Everyone Welcome.” The middle stripe, which is yellow, bears the message “Yellow Flag/Commercial/Trucks, Cars/Burden of Proof on Customer.” The bottom stripe, which is red, bears the message “Red Flag/Closed/No Gas.”"/>
          <p:cNvPicPr>
            <a:picLocks noGrp="1" noChangeAspect="1"/>
          </p:cNvPicPr>
          <p:nvPr>
            <p:ph type="pic" sz="quarter" idx="13"/>
          </p:nvPr>
        </p:nvPicPr>
        <p:blipFill>
          <a:blip r:embed="rId2"/>
          <a:stretch>
            <a:fillRect/>
          </a:stretch>
        </p:blipFill>
        <p:spPr>
          <a:xfrm>
            <a:off x="2252738" y="1122386"/>
            <a:ext cx="4471835" cy="3500071"/>
          </a:xfrm>
        </p:spPr>
      </p:pic>
      <p:pic>
        <p:nvPicPr>
          <p:cNvPr id="10" name="OpenStaxLogo" descr="openstax college logo">
            <a:extLst>
              <a:ext uri="{FF2B5EF4-FFF2-40B4-BE49-F238E27FC236}">
                <a16:creationId xmlns:a16="http://schemas.microsoft.com/office/drawing/2014/main" id="{C0A92F06-53C2-4FD1-8540-F6382AC739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600A4F8-5CA7-4AF5-A110-2A945759D5F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hotograph shows Richard Nixon, Patricia Nixon, and a host of officials standing in front of the Great Wall of China."/>
          <p:cNvPicPr>
            <a:picLocks noGrp="1" noChangeAspect="1"/>
          </p:cNvPicPr>
          <p:nvPr>
            <p:ph type="pic" sz="quarter" idx="13"/>
          </p:nvPr>
        </p:nvPicPr>
        <p:blipFill>
          <a:blip r:embed="rId2"/>
          <a:stretch>
            <a:fillRect/>
          </a:stretch>
        </p:blipFill>
        <p:spPr>
          <a:xfrm>
            <a:off x="4512631" y="1108075"/>
            <a:ext cx="3984301"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President Nixon and First Lady Patricia Nixon visited the Great Wall on their 1972 trip to China. The Chinese showed them the sights and hosted a banquet for them in the Great Hall of the People. Nixon was the first U.S. president to visit China following the Communist victory in the civil war in 1949.</a:t>
            </a:r>
          </a:p>
        </p:txBody>
      </p:sp>
      <p:pic>
        <p:nvPicPr>
          <p:cNvPr id="8" name="OpenStaxLogo" descr="openstax college logo">
            <a:extLst>
              <a:ext uri="{FF2B5EF4-FFF2-40B4-BE49-F238E27FC236}">
                <a16:creationId xmlns:a16="http://schemas.microsoft.com/office/drawing/2014/main" id="{C06D28F7-D5C7-43B0-9E37-19A6C9B6D9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30.11</a:t>
            </a:r>
          </a:p>
        </p:txBody>
      </p:sp>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C653792-3148-49E8-8B79-C1D74E7E41A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U.S. soldiers in Hue in 1968 at during the Tet Offensive. The frustrating experience of fighting the seemingly unwinnable war left many soldiers, and the public in general, disillusioned with the government.</a:t>
            </a:r>
          </a:p>
        </p:txBody>
      </p:sp>
      <p:pic>
        <p:nvPicPr>
          <p:cNvPr id="9" name="Figure" descr="A photograph shows a group of uniformed U.S. soldiers crouched beside a wall. One soldier is shirtless, with a large bandage wrapped around his chest."/>
          <p:cNvPicPr>
            <a:picLocks noGrp="1" noChangeAspect="1"/>
          </p:cNvPicPr>
          <p:nvPr>
            <p:ph type="pic" sz="quarter" idx="13"/>
          </p:nvPr>
        </p:nvPicPr>
        <p:blipFill>
          <a:blip r:embed="rId2"/>
          <a:stretch>
            <a:fillRect/>
          </a:stretch>
        </p:blipFill>
        <p:spPr>
          <a:xfrm>
            <a:off x="1843253" y="1122386"/>
            <a:ext cx="5290805" cy="3500071"/>
          </a:xfrm>
        </p:spPr>
      </p:pic>
      <p:pic>
        <p:nvPicPr>
          <p:cNvPr id="10" name="OpenStaxLogo" descr="openstax college logo">
            <a:extLst>
              <a:ext uri="{FF2B5EF4-FFF2-40B4-BE49-F238E27FC236}">
                <a16:creationId xmlns:a16="http://schemas.microsoft.com/office/drawing/2014/main" id="{E517CCD6-3BB6-44EA-9EB1-39E4EBE80D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01EF915-1884-43E3-9068-45B04B6F3A8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Vietnamese civilians in My Lai await their fate. They were shot a few minutes after this 1968 photograph was taken.</a:t>
            </a:r>
          </a:p>
        </p:txBody>
      </p:sp>
      <p:pic>
        <p:nvPicPr>
          <p:cNvPr id="6" name="Figure" descr="A photograph shows a group of Vietnamese women and children holding one another tightly, with looks of terror on their faces."/>
          <p:cNvPicPr>
            <a:picLocks noGrp="1" noChangeAspect="1"/>
          </p:cNvPicPr>
          <p:nvPr>
            <p:ph type="pic" sz="quarter" idx="13"/>
          </p:nvPr>
        </p:nvPicPr>
        <p:blipFill>
          <a:blip r:embed="rId2"/>
          <a:stretch>
            <a:fillRect/>
          </a:stretch>
        </p:blipFill>
        <p:spPr>
          <a:xfrm>
            <a:off x="575248" y="1108075"/>
            <a:ext cx="3796153" cy="5256213"/>
          </a:xfrm>
        </p:spPr>
      </p:pic>
      <p:pic>
        <p:nvPicPr>
          <p:cNvPr id="9" name="OpenStaxLogo" descr="openstax college logo">
            <a:extLst>
              <a:ext uri="{FF2B5EF4-FFF2-40B4-BE49-F238E27FC236}">
                <a16:creationId xmlns:a16="http://schemas.microsoft.com/office/drawing/2014/main" id="{901D6640-63A8-432C-8B8A-B998DC63D2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30.13</a:t>
            </a:r>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FA1A59C-2DE4-43D2-9C4B-8D9A1F1E5E3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On April 30, 1970, Richard Nixon announces plans for the Cambodia Campaign (a), provoking protests on college campuses across the country. Within days, the governor of Ohio had called in the National Guard in response to student demonstrations at Kent State University. Bill Whitbeck, who was a student majoring in photo illustration at Kent State University in May 1970, captured this image (b) on campus on May 3, one day before the shootings that would result in four student deaths. (credit b: modification of work by Bill Whitbeck)</a:t>
            </a:r>
          </a:p>
        </p:txBody>
      </p:sp>
      <p:pic>
        <p:nvPicPr>
          <p:cNvPr id="9" name="Figure" descr="Photograph (a) shows Richard Nixon speaking on a stage beside a large map of Southeast Asia; he points to Cambodia with one hand. Photograph (b) shows a National Guard tank at Kent State University. A uniformed National Guardsman stands in front of the tank, holding a rifle; several students are visible in the background."/>
          <p:cNvPicPr>
            <a:picLocks noGrp="1" noChangeAspect="1"/>
          </p:cNvPicPr>
          <p:nvPr>
            <p:ph type="pic" sz="quarter" idx="13"/>
          </p:nvPr>
        </p:nvPicPr>
        <p:blipFill>
          <a:blip r:embed="rId2"/>
          <a:stretch>
            <a:fillRect/>
          </a:stretch>
        </p:blipFill>
        <p:spPr>
          <a:xfrm>
            <a:off x="457199" y="1308079"/>
            <a:ext cx="8062913" cy="3128685"/>
          </a:xfrm>
        </p:spPr>
      </p:pic>
      <p:pic>
        <p:nvPicPr>
          <p:cNvPr id="10" name="OpenStaxLogo" descr="openstax college logo">
            <a:extLst>
              <a:ext uri="{FF2B5EF4-FFF2-40B4-BE49-F238E27FC236}">
                <a16:creationId xmlns:a16="http://schemas.microsoft.com/office/drawing/2014/main" id="{FA619428-D5F7-4410-825B-E1EF4B068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4B27F50-AECC-4FD6-8B8B-32CF33D8032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November 1968, Shirley Chisholm (a) became the first African American woman to be elected to the House of Representatives. In January 1972, she announced her intention to run for the Democratic presidential nomination. The nomination eventually went to George McGovern (b), an outspoken opponent of the war in Vietnam.</a:t>
            </a:r>
          </a:p>
        </p:txBody>
      </p:sp>
      <p:pic>
        <p:nvPicPr>
          <p:cNvPr id="9" name="Figure" descr="Photograph (a) shows Shirley Chisholm. Photograph (b) shows George McGovern speaking at a lectern."/>
          <p:cNvPicPr>
            <a:picLocks noGrp="1" noChangeAspect="1"/>
          </p:cNvPicPr>
          <p:nvPr>
            <p:ph type="pic" sz="quarter" idx="13"/>
          </p:nvPr>
        </p:nvPicPr>
        <p:blipFill>
          <a:blip r:embed="rId2"/>
          <a:stretch>
            <a:fillRect/>
          </a:stretch>
        </p:blipFill>
        <p:spPr>
          <a:xfrm>
            <a:off x="1858544" y="1122386"/>
            <a:ext cx="5260222" cy="3500071"/>
          </a:xfrm>
        </p:spPr>
      </p:pic>
      <p:pic>
        <p:nvPicPr>
          <p:cNvPr id="10" name="OpenStaxLogo" descr="openstax college logo">
            <a:extLst>
              <a:ext uri="{FF2B5EF4-FFF2-40B4-BE49-F238E27FC236}">
                <a16:creationId xmlns:a16="http://schemas.microsoft.com/office/drawing/2014/main" id="{6BD14122-FA84-42CB-BE92-CEA3F23FB3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308A1D2-3470-4841-90EE-643A66DA9BE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Watergate hotel and office complex, located on the Potomac River next to the John F. Kennedy Center for the Performing Arts, was the scene of the 1972 burglary and attempted wiretapping that eventually brought down the presidency of Richard Nixon.</a:t>
            </a:r>
          </a:p>
        </p:txBody>
      </p:sp>
      <p:pic>
        <p:nvPicPr>
          <p:cNvPr id="9" name="Figure" descr="A photograph shows an aerial view of the Watergate hotel and office complex."/>
          <p:cNvPicPr>
            <a:picLocks noGrp="1" noChangeAspect="1"/>
          </p:cNvPicPr>
          <p:nvPr>
            <p:ph type="pic" sz="quarter" idx="13"/>
          </p:nvPr>
        </p:nvPicPr>
        <p:blipFill>
          <a:blip r:embed="rId2"/>
          <a:stretch>
            <a:fillRect/>
          </a:stretch>
        </p:blipFill>
        <p:spPr>
          <a:xfrm>
            <a:off x="2236135" y="1122386"/>
            <a:ext cx="4505041" cy="3500071"/>
          </a:xfrm>
        </p:spPr>
      </p:pic>
      <p:pic>
        <p:nvPicPr>
          <p:cNvPr id="10" name="OpenStaxLogo" descr="openstax college logo">
            <a:extLst>
              <a:ext uri="{FF2B5EF4-FFF2-40B4-BE49-F238E27FC236}">
                <a16:creationId xmlns:a16="http://schemas.microsoft.com/office/drawing/2014/main" id="{D80F5022-7710-4E1A-BB9E-26ED706A38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7C87025-9DA4-48FA-A44F-54E8871652A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April 1974, President Richard Nixon prepares to address the nation to clarify his position on releasing the White House tapes.</a:t>
            </a:r>
          </a:p>
        </p:txBody>
      </p:sp>
      <p:pic>
        <p:nvPicPr>
          <p:cNvPr id="9" name="Figure" descr="A photograph shows President Nixon seated at a desk by several microphones, holding papers as he prepares to address the nation."/>
          <p:cNvPicPr>
            <a:picLocks noGrp="1" noChangeAspect="1"/>
          </p:cNvPicPr>
          <p:nvPr>
            <p:ph type="pic" sz="quarter" idx="13"/>
          </p:nvPr>
        </p:nvPicPr>
        <p:blipFill>
          <a:blip r:embed="rId2"/>
          <a:stretch>
            <a:fillRect/>
          </a:stretch>
        </p:blipFill>
        <p:spPr>
          <a:xfrm>
            <a:off x="1801593" y="1122386"/>
            <a:ext cx="5374124" cy="3500071"/>
          </a:xfrm>
        </p:spPr>
      </p:pic>
      <p:pic>
        <p:nvPicPr>
          <p:cNvPr id="10" name="OpenStaxLogo" descr="openstax college logo">
            <a:extLst>
              <a:ext uri="{FF2B5EF4-FFF2-40B4-BE49-F238E27FC236}">
                <a16:creationId xmlns:a16="http://schemas.microsoft.com/office/drawing/2014/main" id="{77874D8C-7E89-4E1A-AAE4-E866B8EADE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4567616-3608-4A9B-A977-494BBB2F4CA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one of his first actions as president, Gerald R. Ford announced a full pardon for Richard Nixon on September 8, 1974. Nixon had appointed Ford vice president after the resignation of Spiro Agnew.</a:t>
            </a:r>
          </a:p>
        </p:txBody>
      </p:sp>
      <p:pic>
        <p:nvPicPr>
          <p:cNvPr id="9" name="Figure" descr="A photograph shows Gerald Ford seated at a desk with a sheet of paper before him, speaking into a microphone."/>
          <p:cNvPicPr>
            <a:picLocks noGrp="1" noChangeAspect="1"/>
          </p:cNvPicPr>
          <p:nvPr>
            <p:ph type="pic" sz="quarter" idx="13"/>
          </p:nvPr>
        </p:nvPicPr>
        <p:blipFill>
          <a:blip r:embed="rId2"/>
          <a:stretch>
            <a:fillRect/>
          </a:stretch>
        </p:blipFill>
        <p:spPr>
          <a:xfrm>
            <a:off x="1790972" y="1122386"/>
            <a:ext cx="5395366" cy="3500071"/>
          </a:xfrm>
        </p:spPr>
      </p:pic>
      <p:pic>
        <p:nvPicPr>
          <p:cNvPr id="10" name="OpenStaxLogo" descr="openstax college logo">
            <a:extLst>
              <a:ext uri="{FF2B5EF4-FFF2-40B4-BE49-F238E27FC236}">
                <a16:creationId xmlns:a16="http://schemas.microsoft.com/office/drawing/2014/main" id="{22340AD9-44B7-4DF6-91FF-B768BA08BB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277C3D6-2C01-4A2F-89BE-62E7E8C6C61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Pop artist Peter Max designed this postage stamp to commemorate Expo ‘74, a world’s fair held in Spokane, Washington. The fair’s theme was the natural environment. Unfortunately, and ironically, gasoline shortages prevented many from attending the exposition.</a:t>
            </a:r>
          </a:p>
        </p:txBody>
      </p:sp>
      <p:pic>
        <p:nvPicPr>
          <p:cNvPr id="9" name="Figure" descr="An illustration in a psychedelic style depicts a man in a bell-bottomed suit and hat, leaping across an expanse of green land. In the background, a massive rainbow sprouts from a cloud, and bright birds and flowers sail through the air."/>
          <p:cNvPicPr>
            <a:picLocks noGrp="1" noChangeAspect="1"/>
          </p:cNvPicPr>
          <p:nvPr>
            <p:ph type="pic" sz="quarter" idx="13"/>
          </p:nvPr>
        </p:nvPicPr>
        <p:blipFill>
          <a:blip r:embed="rId2"/>
          <a:stretch>
            <a:fillRect/>
          </a:stretch>
        </p:blipFill>
        <p:spPr>
          <a:xfrm>
            <a:off x="2235049" y="1122386"/>
            <a:ext cx="4507213" cy="3500071"/>
          </a:xfrm>
        </p:spPr>
      </p:pic>
      <p:pic>
        <p:nvPicPr>
          <p:cNvPr id="10" name="OpenStaxLogo" descr="openstax college logo">
            <a:extLst>
              <a:ext uri="{FF2B5EF4-FFF2-40B4-BE49-F238E27FC236}">
                <a16:creationId xmlns:a16="http://schemas.microsoft.com/office/drawing/2014/main" id="{DFCE353E-3727-48C4-80E9-1849EAD3C3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8B50C0F-0EDD-4E28-A018-71022FB0B24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President Gerald Ford (right) and Democratic challenger Jimmy Carter dueled in Philadelphia in 1976, during the first televised presidential debate since that between Richard Nixon and John F. Kennedy in 1960.</a:t>
            </a:r>
          </a:p>
        </p:txBody>
      </p:sp>
      <p:pic>
        <p:nvPicPr>
          <p:cNvPr id="9" name="Figure" descr="A photograph shows Gerald Ford and Jimmy Carter engaged in debate from two lecterns. Ford is speaking and gesturing toward Carter with one hand."/>
          <p:cNvPicPr>
            <a:picLocks noGrp="1" noChangeAspect="1"/>
          </p:cNvPicPr>
          <p:nvPr>
            <p:ph type="pic" sz="quarter" idx="13"/>
          </p:nvPr>
        </p:nvPicPr>
        <p:blipFill>
          <a:blip r:embed="rId2"/>
          <a:stretch>
            <a:fillRect/>
          </a:stretch>
        </p:blipFill>
        <p:spPr>
          <a:xfrm>
            <a:off x="1758600" y="1122386"/>
            <a:ext cx="5460110" cy="3500071"/>
          </a:xfrm>
        </p:spPr>
      </p:pic>
      <p:pic>
        <p:nvPicPr>
          <p:cNvPr id="10" name="OpenStaxLogo" descr="openstax college logo">
            <a:extLst>
              <a:ext uri="{FF2B5EF4-FFF2-40B4-BE49-F238E27FC236}">
                <a16:creationId xmlns:a16="http://schemas.microsoft.com/office/drawing/2014/main" id="{1F16FA28-04E5-4ACF-BB72-3C17A2449C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30.19</a:t>
            </a:r>
          </a:p>
        </p:txBody>
      </p:sp>
    </p:spTree>
    <p:extLst>
      <p:ext uri="{BB962C8B-B14F-4D97-AF65-F5344CB8AC3E}">
        <p14:creationId xmlns:p14="http://schemas.microsoft.com/office/powerpoint/2010/main" val="10399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1905F3F-A376-4AEC-9990-FDB605A4F4A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President Jimmy Carter meets with Egypt’s Anwar Sadat (left) and Israel’s Menachem Begin (right) at Camp David in 1978. Sadat was assassinated in 1981, partly because of his willingness to make peace with Israel.</a:t>
            </a:r>
          </a:p>
        </p:txBody>
      </p:sp>
      <p:pic>
        <p:nvPicPr>
          <p:cNvPr id="9" name="Figure" descr="A photograph shows Jimmy Carter standing by as Anwar Sadat shakes hands with Menachem Begin."/>
          <p:cNvPicPr>
            <a:picLocks noGrp="1" noChangeAspect="1"/>
          </p:cNvPicPr>
          <p:nvPr>
            <p:ph type="pic" sz="quarter" idx="13"/>
          </p:nvPr>
        </p:nvPicPr>
        <p:blipFill>
          <a:blip r:embed="rId2"/>
          <a:stretch>
            <a:fillRect/>
          </a:stretch>
        </p:blipFill>
        <p:spPr>
          <a:xfrm>
            <a:off x="1328869" y="1122386"/>
            <a:ext cx="6319572" cy="3500071"/>
          </a:xfrm>
        </p:spPr>
      </p:pic>
      <p:pic>
        <p:nvPicPr>
          <p:cNvPr id="10" name="OpenStaxLogo" descr="openstax college logo">
            <a:extLst>
              <a:ext uri="{FF2B5EF4-FFF2-40B4-BE49-F238E27FC236}">
                <a16:creationId xmlns:a16="http://schemas.microsoft.com/office/drawing/2014/main" id="{4CCC8690-73CC-4B5C-B205-AAF0722346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30.20</a:t>
            </a:r>
          </a:p>
        </p:txBody>
      </p:sp>
    </p:spTree>
    <p:extLst>
      <p:ext uri="{BB962C8B-B14F-4D97-AF65-F5344CB8AC3E}">
        <p14:creationId xmlns:p14="http://schemas.microsoft.com/office/powerpoint/2010/main" val="103999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4A38A59-7A17-4DDE-8731-D8D51151E8B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fifty-two American hostages return from Iran in January 1981. They had been held for 444 days.</a:t>
            </a:r>
          </a:p>
        </p:txBody>
      </p:sp>
      <p:pic>
        <p:nvPicPr>
          <p:cNvPr id="9" name="Figure" descr="A photograph shows former hostages walking down a flight of steps to exit an official plane; a crowd of people waits for them on the ground."/>
          <p:cNvPicPr>
            <a:picLocks noGrp="1" noChangeAspect="1"/>
          </p:cNvPicPr>
          <p:nvPr>
            <p:ph type="pic" sz="quarter" idx="13"/>
          </p:nvPr>
        </p:nvPicPr>
        <p:blipFill>
          <a:blip r:embed="rId2"/>
          <a:stretch>
            <a:fillRect/>
          </a:stretch>
        </p:blipFill>
        <p:spPr>
          <a:xfrm>
            <a:off x="1731024" y="1122386"/>
            <a:ext cx="5515263" cy="3500071"/>
          </a:xfrm>
        </p:spPr>
      </p:pic>
      <p:pic>
        <p:nvPicPr>
          <p:cNvPr id="10" name="OpenStaxLogo" descr="openstax college logo">
            <a:extLst>
              <a:ext uri="{FF2B5EF4-FFF2-40B4-BE49-F238E27FC236}">
                <a16:creationId xmlns:a16="http://schemas.microsoft.com/office/drawing/2014/main" id="{9730A33A-4C9C-4C82-8D4C-2F71E7FE90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30.21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0659542-22EA-48B2-BFC1-86663E5C187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968, Vietnamese are massacred at My Lai, and Richard Nixon is elected president; a photograph of My Lai victims is shown. In 1969, the Woodstock festival is held; a photograph of Swami Satchidananda and his followers on stage before a massive crowd at the Woodstock opening ceremony is shown. In 1970, the National Guard fires on students at Kent State University. In 1972, Nixon goes to China; a photograph of Richard and Pat Nixon standing before the Great Wall with Chinese officials is shown. In 1973, Roe v. Wade legalizes abortion nationally, the Paris Peace Accords end the U.S. role in Vietnam, and OAPEC proclaims an oil embargo. In 1974, Nixon resigns due to the Watergate scandal; a photograph of Nixon’s departure from the White House is shown. In 1976, Jimmy Carter is elected president; a photograph of Jimmy Carter is shown. In 1978, the Camp David Accords are signed; a photograph of Menachem Begin, Jimmy Carter, and Anwar Sadat is shown. In 1979, Iranian protestors storm the U.S. Embassy in Tehran and take hostages."/>
          <p:cNvPicPr>
            <a:picLocks noGrp="1" noChangeAspect="1"/>
          </p:cNvPicPr>
          <p:nvPr>
            <p:ph type="pic" sz="quarter" idx="13"/>
          </p:nvPr>
        </p:nvPicPr>
        <p:blipFill>
          <a:blip r:embed="rId2"/>
          <a:stretch>
            <a:fillRect/>
          </a:stretch>
        </p:blipFill>
        <p:spPr>
          <a:xfrm>
            <a:off x="1321538" y="1122386"/>
            <a:ext cx="6334235" cy="3500071"/>
          </a:xfrm>
        </p:spPr>
      </p:pic>
      <p:pic>
        <p:nvPicPr>
          <p:cNvPr id="10" name="OpenStaxLogo" descr="openstax college logo">
            <a:extLst>
              <a:ext uri="{FF2B5EF4-FFF2-40B4-BE49-F238E27FC236}">
                <a16:creationId xmlns:a16="http://schemas.microsoft.com/office/drawing/2014/main" id="{274B7180-466F-436D-BFBA-C1DCA21D5D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0B3A39E-E068-4977-848D-01E599BA236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crowd at Woodstock greatly exceeded the fifty thousand expected. Mark Goff covered Woodstock as a young freelance reporter for </a:t>
            </a:r>
            <a:r>
              <a:rPr lang="en-US" sz="1600" i="1" dirty="0"/>
              <a:t>Kaleidoscope, </a:t>
            </a:r>
            <a:r>
              <a:rPr lang="en-US" sz="1600" dirty="0"/>
              <a:t>a Milwaukee-based alternative newspaper, and captured this image of Swami Satchidananda, who declared music “'the celestial sound that controls the whole universe” at the opening ceremony.</a:t>
            </a:r>
          </a:p>
        </p:txBody>
      </p:sp>
      <p:pic>
        <p:nvPicPr>
          <p:cNvPr id="9" name="Figure" descr="A photograph depicts the rear view of a stage, in front of which a massive crowd is gathered. Swami Satchidananda sits cross-legged atop a podium, with a small group of others seated on the stage to each side of him."/>
          <p:cNvPicPr>
            <a:picLocks noGrp="1" noChangeAspect="1"/>
          </p:cNvPicPr>
          <p:nvPr>
            <p:ph type="pic" sz="quarter" idx="13"/>
          </p:nvPr>
        </p:nvPicPr>
        <p:blipFill>
          <a:blip r:embed="rId2"/>
          <a:stretch>
            <a:fillRect/>
          </a:stretch>
        </p:blipFill>
        <p:spPr>
          <a:xfrm>
            <a:off x="1495174" y="1122386"/>
            <a:ext cx="5986963" cy="3500071"/>
          </a:xfrm>
        </p:spPr>
      </p:pic>
      <p:pic>
        <p:nvPicPr>
          <p:cNvPr id="10" name="OpenStaxLogo" descr="openstax college logo">
            <a:extLst>
              <a:ext uri="{FF2B5EF4-FFF2-40B4-BE49-F238E27FC236}">
                <a16:creationId xmlns:a16="http://schemas.microsoft.com/office/drawing/2014/main" id="{C1950878-A550-4B6C-9AD5-FF3BDEAAFA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8EB483D-5C99-4924-8313-D9C74595391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teepee was erected on the National Mall near the Washington Monument as part of an AIM demonstration (a). Note that the AIM flag (b) combines an Indian silhouette with the peace sign, the ubiquitous symbol of the 1960s and ‘70s.</a:t>
            </a:r>
          </a:p>
        </p:txBody>
      </p:sp>
      <p:pic>
        <p:nvPicPr>
          <p:cNvPr id="9" name="Figure" descr="Photograph (a) shows a large teepee with the AIM flag beside it; the Washington Monument looms in the background. Image (b) shows the AIM flag. The background contains four stripes of black, yellow, white, and red. In the center, a red circle shows a silhouette of an Indian man’s head; his headdress is formed by a hand making a “peace” sign."/>
          <p:cNvPicPr>
            <a:picLocks noGrp="1" noChangeAspect="1"/>
          </p:cNvPicPr>
          <p:nvPr>
            <p:ph type="pic" sz="quarter" idx="13"/>
          </p:nvPr>
        </p:nvPicPr>
        <p:blipFill>
          <a:blip r:embed="rId2"/>
          <a:stretch>
            <a:fillRect/>
          </a:stretch>
        </p:blipFill>
        <p:spPr>
          <a:xfrm>
            <a:off x="1954569" y="1122386"/>
            <a:ext cx="5068172" cy="3500071"/>
          </a:xfrm>
        </p:spPr>
      </p:pic>
      <p:pic>
        <p:nvPicPr>
          <p:cNvPr id="10" name="OpenStaxLogo" descr="openstax college logo">
            <a:extLst>
              <a:ext uri="{FF2B5EF4-FFF2-40B4-BE49-F238E27FC236}">
                <a16:creationId xmlns:a16="http://schemas.microsoft.com/office/drawing/2014/main" id="{FCE01ACB-7438-40FC-8105-E82D76BCEE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27D82E3-CC64-4181-B4E4-36315FC92BF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In 1970, supporters of equal rights for women marched in Washington, DC.</a:t>
            </a:r>
          </a:p>
        </p:txBody>
      </p:sp>
      <p:pic>
        <p:nvPicPr>
          <p:cNvPr id="9" name="Figure" descr="A photograph shows a protest march of women on a city street. Participants hold signs with messages such as “Women Demand Equality;” “I’m a Second Class Citizen;” and “GWU Women’s Liberation. Students Employees Faculty Wives Neighbors.”"/>
          <p:cNvPicPr>
            <a:picLocks noGrp="1" noChangeAspect="1"/>
          </p:cNvPicPr>
          <p:nvPr>
            <p:ph type="pic" sz="quarter" idx="13"/>
          </p:nvPr>
        </p:nvPicPr>
        <p:blipFill>
          <a:blip r:embed="rId2"/>
          <a:stretch>
            <a:fillRect/>
          </a:stretch>
        </p:blipFill>
        <p:spPr>
          <a:xfrm>
            <a:off x="1434902" y="1122386"/>
            <a:ext cx="6107506" cy="3500071"/>
          </a:xfrm>
        </p:spPr>
      </p:pic>
      <p:pic>
        <p:nvPicPr>
          <p:cNvPr id="10" name="OpenStaxLogo" descr="openstax college logo">
            <a:extLst>
              <a:ext uri="{FF2B5EF4-FFF2-40B4-BE49-F238E27FC236}">
                <a16:creationId xmlns:a16="http://schemas.microsoft.com/office/drawing/2014/main" id="{7D71AA63-6D64-4B48-87B1-8D1FB4A7F9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1958F24-4BA9-4922-AA6A-B4922431BB5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Patsy Mink (a), a Japanese American from Hawaii, was the first Asian American woman elected to the House of Representatives. In her successful 1970 congressional campaign, Bella Abzug (b) declared, “This woman’s place is in the House... the House of Representatives!”</a:t>
            </a:r>
          </a:p>
        </p:txBody>
      </p:sp>
      <p:pic>
        <p:nvPicPr>
          <p:cNvPr id="9" name="Figure" descr="Photograph (a) shows Patsy Mink. Photograph (b) shows Bella Abzug."/>
          <p:cNvPicPr>
            <a:picLocks noGrp="1" noChangeAspect="1"/>
          </p:cNvPicPr>
          <p:nvPr>
            <p:ph type="pic" sz="quarter" idx="13"/>
          </p:nvPr>
        </p:nvPicPr>
        <p:blipFill>
          <a:blip r:embed="rId2"/>
          <a:stretch>
            <a:fillRect/>
          </a:stretch>
        </p:blipFill>
        <p:spPr>
          <a:xfrm>
            <a:off x="1932424" y="1122386"/>
            <a:ext cx="5112463" cy="3500071"/>
          </a:xfrm>
        </p:spPr>
      </p:pic>
      <p:pic>
        <p:nvPicPr>
          <p:cNvPr id="10" name="OpenStaxLogo" descr="openstax college logo">
            <a:extLst>
              <a:ext uri="{FF2B5EF4-FFF2-40B4-BE49-F238E27FC236}">
                <a16:creationId xmlns:a16="http://schemas.microsoft.com/office/drawing/2014/main" id="{C10D4F4E-0C45-410C-8E4F-4336999D3D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F8E65BB-1CC9-4839-AE61-2FABA3FCE53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 the 1968 campaign trail, Richard Nixon flashes his famous “V for Victory” gesture (a). Nixon’s strategy was to appeal to working- and middle-class suburbanites. This image of him in the White House bowling alley seems calculated to appeal to his core constituency (b).</a:t>
            </a:r>
          </a:p>
        </p:txBody>
      </p:sp>
      <p:pic>
        <p:nvPicPr>
          <p:cNvPr id="10" name="Figure" descr="Photograph (a) shows Richard Nixon elevated in the middle of a large crowd, with his arms outstretched in a “V”; he also forms “V” shapes with the second and third fingers of each hand. Photograph (b) shows Nixon bowling in the White House bowling alley."/>
          <p:cNvPicPr>
            <a:picLocks noGrp="1" noChangeAspect="1"/>
          </p:cNvPicPr>
          <p:nvPr>
            <p:ph type="pic" sz="quarter" idx="13"/>
          </p:nvPr>
        </p:nvPicPr>
        <p:blipFill>
          <a:blip r:embed="rId2"/>
          <a:stretch>
            <a:fillRect/>
          </a:stretch>
        </p:blipFill>
        <p:spPr>
          <a:xfrm>
            <a:off x="845343" y="1122386"/>
            <a:ext cx="7286624" cy="3500071"/>
          </a:xfrm>
        </p:spPr>
      </p:pic>
      <p:pic>
        <p:nvPicPr>
          <p:cNvPr id="9" name="OpenStaxLogo" descr="openstax college logo">
            <a:extLst>
              <a:ext uri="{FF2B5EF4-FFF2-40B4-BE49-F238E27FC236}">
                <a16:creationId xmlns:a16="http://schemas.microsoft.com/office/drawing/2014/main" id="{DC91C327-38E1-404A-BB55-4159B1CE90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30.7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C2BDBD4-A7E0-4CE4-A6BE-E027B75B257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his brother’s (John F. Kennedy’s) administration, Robert (Bobby) Kennedy had served as attorney general and had spoken out about racial equality.</a:t>
            </a:r>
          </a:p>
        </p:txBody>
      </p:sp>
      <p:pic>
        <p:nvPicPr>
          <p:cNvPr id="6" name="Figure" descr="A photograph shows Robert Kennedy speaking to a large crowd through a megaphone."/>
          <p:cNvPicPr>
            <a:picLocks noGrp="1" noChangeAspect="1"/>
          </p:cNvPicPr>
          <p:nvPr>
            <p:ph type="pic" sz="quarter" idx="13"/>
          </p:nvPr>
        </p:nvPicPr>
        <p:blipFill>
          <a:blip r:embed="rId2"/>
          <a:stretch>
            <a:fillRect/>
          </a:stretch>
        </p:blipFill>
        <p:spPr>
          <a:xfrm>
            <a:off x="765056" y="1108075"/>
            <a:ext cx="3416538" cy="5256213"/>
          </a:xfrm>
        </p:spPr>
      </p:pic>
      <p:pic>
        <p:nvPicPr>
          <p:cNvPr id="9" name="OpenStaxLogo" descr="openstax college logo">
            <a:extLst>
              <a:ext uri="{FF2B5EF4-FFF2-40B4-BE49-F238E27FC236}">
                <a16:creationId xmlns:a16="http://schemas.microsoft.com/office/drawing/2014/main" id="{615ADCD1-9B2C-4CCB-A08B-C32E894D52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30.8</a:t>
            </a:r>
          </a:p>
        </p:txBody>
      </p:sp>
    </p:spTree>
    <p:extLst>
      <p:ext uri="{BB962C8B-B14F-4D97-AF65-F5344CB8AC3E}">
        <p14:creationId xmlns:p14="http://schemas.microsoft.com/office/powerpoint/2010/main" val="328509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2180</Words>
  <Application>Microsoft Office PowerPoint</Application>
  <PresentationFormat>On-screen Show (4:3)</PresentationFormat>
  <Paragraphs>65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U.S. History</vt:lpstr>
      <vt:lpstr>Figure 30.1</vt:lpstr>
      <vt:lpstr>Figure 30.2</vt:lpstr>
      <vt:lpstr>Figure 30.3</vt:lpstr>
      <vt:lpstr>Figure 30.4</vt:lpstr>
      <vt:lpstr>Figure 30.5</vt:lpstr>
      <vt:lpstr>Figure 30.6</vt:lpstr>
      <vt:lpstr>Figure 30.7</vt:lpstr>
      <vt:lpstr>Figure 30.8</vt:lpstr>
      <vt:lpstr>Figure 30.9</vt:lpstr>
      <vt:lpstr>Figure 30.10</vt:lpstr>
      <vt:lpstr>Figure 30.11</vt:lpstr>
      <vt:lpstr>Figure 30.12</vt:lpstr>
      <vt:lpstr>Figure 30.13</vt:lpstr>
      <vt:lpstr>Figure 30.14</vt:lpstr>
      <vt:lpstr>Figure 30.15</vt:lpstr>
      <vt:lpstr>Figure 30.16</vt:lpstr>
      <vt:lpstr>Figure 30.17</vt:lpstr>
      <vt:lpstr>Figure 30.18</vt:lpstr>
      <vt:lpstr>Figure 30.19</vt:lpstr>
      <vt:lpstr>Figure 30.20</vt:lpstr>
      <vt:lpstr>Figure 30.21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30 - Political Storms at Home and Abroad, 1968-1980</dc:title>
  <dc:creator>Spuddy McSpare</dc:creator>
  <cp:lastModifiedBy>Conversion_08</cp:lastModifiedBy>
  <cp:revision>56</cp:revision>
  <dcterms:created xsi:type="dcterms:W3CDTF">2012-06-04T02:13:36Z</dcterms:created>
  <dcterms:modified xsi:type="dcterms:W3CDTF">2017-09-11T18:13:12Z</dcterms:modified>
</cp:coreProperties>
</file>