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handoutMasterIdLst>
    <p:handoutMasterId r:id="rId21"/>
  </p:handoutMasterIdLst>
  <p:sldIdLst>
    <p:sldId id="256" r:id="rId2"/>
    <p:sldId id="279" r:id="rId3"/>
    <p:sldId id="280" r:id="rId4"/>
    <p:sldId id="281" r:id="rId5"/>
    <p:sldId id="282" r:id="rId6"/>
    <p:sldId id="283" r:id="rId7"/>
    <p:sldId id="284" r:id="rId8"/>
    <p:sldId id="285" r:id="rId9"/>
    <p:sldId id="286" r:id="rId10"/>
    <p:sldId id="287" r:id="rId11"/>
    <p:sldId id="288" r:id="rId12"/>
    <p:sldId id="289" r:id="rId13"/>
    <p:sldId id="290" r:id="rId14"/>
    <p:sldId id="291" r:id="rId15"/>
    <p:sldId id="292" r:id="rId16"/>
    <p:sldId id="293" r:id="rId17"/>
    <p:sldId id="294" r:id="rId18"/>
    <p:sldId id="295" r:id="rId19"/>
    <p:sldId id="296" r:id="rId2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D419"/>
    <a:srgbClr val="6CB255"/>
    <a:srgbClr val="212F62"/>
    <a:srgbClr val="72A510"/>
    <a:srgbClr val="A4EC1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autoAdjust="0"/>
    <p:restoredTop sz="94591" autoAdjust="0"/>
  </p:normalViewPr>
  <p:slideViewPr>
    <p:cSldViewPr snapToGrid="0" snapToObjects="1">
      <p:cViewPr varScale="1">
        <p:scale>
          <a:sx n="96" d="100"/>
          <a:sy n="96" d="100"/>
        </p:scale>
        <p:origin x="9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8D041A-73BB-E643-A8C7-50D88C2F22F5}" type="datetimeFigureOut">
              <a:rPr lang="en-US" smtClean="0"/>
              <a:pPr/>
              <a:t>09/11/17</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6EFEC5-3018-A548-B247-453C6EC1EC1A}" type="slidenum">
              <a:rPr lang="en-US" smtClean="0"/>
              <a:pPr/>
              <a:t>‹#›</a:t>
            </a:fld>
            <a:endParaRPr lang="en-US" dirty="0"/>
          </a:p>
        </p:txBody>
      </p:sp>
    </p:spTree>
    <p:extLst>
      <p:ext uri="{BB962C8B-B14F-4D97-AF65-F5344CB8AC3E}">
        <p14:creationId xmlns:p14="http://schemas.microsoft.com/office/powerpoint/2010/main" val="1330057210"/>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1326"/>
            <a:ext cx="8062912" cy="659535"/>
          </a:xfrm>
        </p:spPr>
        <p:txBody>
          <a:bodyPr/>
          <a:lstStyle/>
          <a:p>
            <a:r>
              <a:rPr lang="en-US" dirty="0"/>
              <a:t>Click to edit</a:t>
            </a:r>
          </a:p>
        </p:txBody>
      </p:sp>
      <p:sp>
        <p:nvSpPr>
          <p:cNvPr id="5" name="Date Placeholder 4"/>
          <p:cNvSpPr>
            <a:spLocks noGrp="1"/>
          </p:cNvSpPr>
          <p:nvPr>
            <p:ph type="dt" sz="half" idx="10"/>
          </p:nvPr>
        </p:nvSpPr>
        <p:spPr/>
        <p:txBody>
          <a:bodyPr/>
          <a:lstStyle/>
          <a:p>
            <a:fld id="{79B19C71-EC74-44AF-B27E-FC7DC3C3A61D}"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Picture Placeholder 8"/>
          <p:cNvSpPr>
            <a:spLocks noGrp="1"/>
          </p:cNvSpPr>
          <p:nvPr>
            <p:ph type="pic" sz="quarter" idx="13"/>
          </p:nvPr>
        </p:nvSpPr>
        <p:spPr>
          <a:xfrm>
            <a:off x="457199" y="1107618"/>
            <a:ext cx="4031619" cy="4607689"/>
          </a:xfrm>
        </p:spPr>
        <p:txBody>
          <a:bodyPr/>
          <a:lstStyle/>
          <a:p>
            <a:endParaRPr lang="en-US" dirty="0"/>
          </a:p>
        </p:txBody>
      </p:sp>
      <p:sp>
        <p:nvSpPr>
          <p:cNvPr id="11" name="Text Placeholder 10"/>
          <p:cNvSpPr>
            <a:spLocks noGrp="1"/>
          </p:cNvSpPr>
          <p:nvPr>
            <p:ph type="body" sz="quarter" idx="14"/>
          </p:nvPr>
        </p:nvSpPr>
        <p:spPr>
          <a:xfrm>
            <a:off x="4606925" y="1107618"/>
            <a:ext cx="3913188" cy="4607382"/>
          </a:xfrm>
        </p:spPr>
        <p:txBody>
          <a:bodyPr/>
          <a:lstStyle>
            <a:lvl1pPr>
              <a:buClr>
                <a:srgbClr val="6CB255"/>
              </a:buClr>
              <a:defRPr>
                <a:solidFill>
                  <a:srgbClr val="212F62"/>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93333F43-3E86-47E4-BFBB-2476D384E1C6}"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8DF745-7D3F-47F4-83A3-874385CFAA69}" type="slidenum">
              <a:rPr lang="en-US" smtClean="0"/>
              <a:pPr/>
              <a:t>‹#›</a:t>
            </a:fld>
            <a:endParaRPr lang="en-US" dirty="0"/>
          </a:p>
        </p:txBody>
      </p:sp>
      <p:sp>
        <p:nvSpPr>
          <p:cNvPr id="7" name="Title 1"/>
          <p:cNvSpPr>
            <a:spLocks noGrp="1"/>
          </p:cNvSpPr>
          <p:nvPr>
            <p:ph type="title"/>
          </p:nvPr>
        </p:nvSpPr>
        <p:spPr>
          <a:xfrm>
            <a:off x="457200" y="241326"/>
            <a:ext cx="8062912" cy="659535"/>
          </a:xfrm>
        </p:spPr>
        <p:txBody>
          <a:bodyPr/>
          <a:lstStyle/>
          <a:p>
            <a:r>
              <a:rPr lang="en-US" dirty="0"/>
              <a:t>Click to edit</a:t>
            </a:r>
          </a:p>
        </p:txBody>
      </p:sp>
      <p:sp>
        <p:nvSpPr>
          <p:cNvPr id="8" name="Picture Placeholder 8"/>
          <p:cNvSpPr>
            <a:spLocks noGrp="1"/>
          </p:cNvSpPr>
          <p:nvPr>
            <p:ph type="pic" sz="quarter" idx="13"/>
          </p:nvPr>
        </p:nvSpPr>
        <p:spPr>
          <a:xfrm>
            <a:off x="457199" y="1122386"/>
            <a:ext cx="8062913" cy="3500071"/>
          </a:xfrm>
        </p:spPr>
        <p:txBody>
          <a:bodyPr/>
          <a:lstStyle/>
          <a:p>
            <a:endParaRPr lang="en-US" dirty="0"/>
          </a:p>
        </p:txBody>
      </p:sp>
      <p:sp>
        <p:nvSpPr>
          <p:cNvPr id="9" name="Text Placeholder 10"/>
          <p:cNvSpPr>
            <a:spLocks noGrp="1"/>
          </p:cNvSpPr>
          <p:nvPr>
            <p:ph type="body" sz="quarter" idx="14"/>
          </p:nvPr>
        </p:nvSpPr>
        <p:spPr>
          <a:xfrm>
            <a:off x="457200" y="4843982"/>
            <a:ext cx="8062912" cy="1166382"/>
          </a:xfrm>
        </p:spPr>
        <p:txBody>
          <a:bodyPr/>
          <a:lstStyle>
            <a:lvl1pPr>
              <a:buClr>
                <a:srgbClr val="6CB255"/>
              </a:buClr>
              <a:defRPr>
                <a:solidFill>
                  <a:srgbClr val="000000"/>
                </a:solidFill>
              </a:defRPr>
            </a:lvl1pPr>
            <a:lvl2pPr marL="731520" indent="-457200">
              <a:buClr>
                <a:srgbClr val="6CB255"/>
              </a:buClr>
              <a:buFont typeface="+mj-lt"/>
              <a:buAutoNum type="alphaLcParenR"/>
              <a:defRPr>
                <a:solidFill>
                  <a:schemeClr val="tx1"/>
                </a:solidFill>
              </a:defRPr>
            </a:lvl2pPr>
            <a:lvl3pPr marL="1257300" indent="-342900">
              <a:buClr>
                <a:srgbClr val="6CB255"/>
              </a:buClr>
              <a:buFont typeface="+mj-lt"/>
              <a:buAutoNum type="alphaLcParenR"/>
              <a:defRPr>
                <a:solidFill>
                  <a:schemeClr val="tx1"/>
                </a:solidFill>
              </a:defRPr>
            </a:lvl3pPr>
            <a:lvl4pPr marL="1714500" indent="-342900">
              <a:buClr>
                <a:srgbClr val="6CB255"/>
              </a:buClr>
              <a:buFont typeface="+mj-lt"/>
              <a:buAutoNum type="alphaLcParenR"/>
              <a:defRPr>
                <a:solidFill>
                  <a:schemeClr val="tx1"/>
                </a:solidFill>
              </a:defRPr>
            </a:lvl4pPr>
            <a:lvl5pPr marL="2171700" indent="-342900">
              <a:buClr>
                <a:srgbClr val="6CB255"/>
              </a:buClr>
              <a:buFont typeface="+mj-lt"/>
              <a:buAutoNum type="alphaLcParen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marL="788670" indent="-514350">
              <a:buFont typeface="+mj-lt"/>
              <a:buAutoNum type="alphaLcParenR"/>
              <a:defRPr sz="2800"/>
            </a:lvl2pPr>
            <a:lvl3pPr marL="1371600" indent="-457200">
              <a:buFont typeface="+mj-lt"/>
              <a:buAutoNum type="alphaLcParenR"/>
              <a:defRPr sz="2400"/>
            </a:lvl3pPr>
            <a:lvl4pPr marL="1828800" indent="-457200">
              <a:buFont typeface="+mj-lt"/>
              <a:buAutoNum type="alphaLcParenR"/>
              <a:defRPr sz="2000"/>
            </a:lvl4pPr>
            <a:lvl5pPr marL="2286000" indent="-457200">
              <a:buFont typeface="+mj-lt"/>
              <a:buAutoNum type="alphaLcParen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EAD5615-7F4F-4584-84D5-CC95918C321F}" type="datetime4">
              <a:rPr lang="en-US" smtClean="0"/>
              <a:pPr/>
              <a:t>September 11, 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8DF745-7D3F-47F4-83A3-874385CFAA69}" type="slidenum">
              <a:rPr lang="en-US" smtClean="0"/>
              <a:pPr/>
              <a:t>‹#›</a:t>
            </a:fld>
            <a:endParaRPr lang="en-US" dirty="0"/>
          </a:p>
        </p:txBody>
      </p:sp>
      <p:sp>
        <p:nvSpPr>
          <p:cNvPr id="9" name="Title 1"/>
          <p:cNvSpPr>
            <a:spLocks noGrp="1"/>
          </p:cNvSpPr>
          <p:nvPr>
            <p:ph type="title"/>
          </p:nvPr>
        </p:nvSpPr>
        <p:spPr>
          <a:xfrm>
            <a:off x="457200" y="241326"/>
            <a:ext cx="8062912" cy="659535"/>
          </a:xfrm>
        </p:spPr>
        <p:txBody>
          <a:bodyPr/>
          <a:lstStyle/>
          <a:p>
            <a:r>
              <a:rPr lang="en-US" dirty="0"/>
              <a:t>Click to edit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51DEABC-D766-4322-8E78-B830FAE35C72}" type="datetime4">
              <a:rPr lang="en-US" smtClean="0"/>
              <a:pPr/>
              <a:t>September 11, 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Title 1"/>
          <p:cNvSpPr txBox="1">
            <a:spLocks/>
          </p:cNvSpPr>
          <p:nvPr userDrawn="1"/>
        </p:nvSpPr>
        <p:spPr>
          <a:xfrm>
            <a:off x="0" y="789677"/>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3500" dirty="0"/>
              <a:t>College Physics</a:t>
            </a:r>
          </a:p>
          <a:p>
            <a:pPr algn="ctr"/>
            <a:endParaRPr lang="en-US" sz="1800" cap="none" dirty="0">
              <a:solidFill>
                <a:schemeClr val="accent3">
                  <a:lumMod val="20000"/>
                  <a:lumOff val="80000"/>
                </a:schemeClr>
              </a:solidFill>
              <a:latin typeface="+mn-lt"/>
            </a:endParaRPr>
          </a:p>
          <a:p>
            <a:pPr algn="ctr"/>
            <a:r>
              <a:rPr lang="en-US" sz="2000" b="1" cap="none" dirty="0">
                <a:solidFill>
                  <a:srgbClr val="212F62"/>
                </a:solidFill>
                <a:latin typeface="+mn-lt"/>
              </a:rPr>
              <a:t>Chapter # Chapter Title</a:t>
            </a:r>
          </a:p>
          <a:p>
            <a:pPr algn="ctr"/>
            <a:r>
              <a:rPr lang="en-US" sz="1600" cap="none" dirty="0">
                <a:solidFill>
                  <a:schemeClr val="tx1"/>
                </a:solidFill>
                <a:latin typeface="+mn-lt"/>
              </a:rPr>
              <a:t>PowerPoint Image Slideshow</a:t>
            </a:r>
          </a:p>
        </p:txBody>
      </p:sp>
      <p:pic>
        <p:nvPicPr>
          <p:cNvPr id="9" name="Picture 8" descr="medium_covers_Page_2.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62758" y="2517424"/>
            <a:ext cx="2010682" cy="2603836"/>
          </a:xfrm>
          <a:prstGeom prst="rect">
            <a:avLst/>
          </a:prstGeom>
          <a:effectLst>
            <a:reflection blurRad="6350" stA="52000" endA="300" endPos="35000" dir="5400000" sy="-100000" algn="bl" rotWithShape="0"/>
          </a:effectLst>
          <a:scene3d>
            <a:camera prst="obliqueTopLeft"/>
            <a:lightRig rig="threePt" dir="t"/>
          </a:scene3d>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7D0EFEE-2756-4A20-BF2A-63F0A94F99AC}" type="datetime4">
              <a:rPr lang="en-US" smtClean="0"/>
              <a:pPr/>
              <a:t>September 11, 2017</a:t>
            </a:fld>
            <a:endParaRPr lang="en-US" dirty="0"/>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rot="16200000">
            <a:off x="8044814" y="683895"/>
            <a:ext cx="1315721" cy="365125"/>
          </a:xfrm>
          <a:prstGeom prst="rect">
            <a:avLst/>
          </a:prstGeom>
        </p:spPr>
        <p:txBody>
          <a:bodyPr vert="horz" lIns="91440" tIns="45720" rIns="91440" bIns="45720" rtlCol="0" anchor="ctr"/>
          <a:lstStyle>
            <a:lvl1pPr algn="r">
              <a:defRPr sz="2400" b="1">
                <a:solidFill>
                  <a:srgbClr val="FFFFFF"/>
                </a:solidFill>
              </a:defRPr>
            </a:lvl1pPr>
          </a:lstStyle>
          <a:p>
            <a:fld id="{F38DF745-7D3F-47F4-83A3-874385CFAA69}"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16" r:id="rId1"/>
    <p:sldLayoutId id="2147483914" r:id="rId2"/>
    <p:sldLayoutId id="2147483920" r:id="rId3"/>
    <p:sldLayoutId id="2147483913" r:id="rId4"/>
  </p:sldLayoutIdLst>
  <p:hf sldNum="0" hdr="0" ftr="0" dt="0"/>
  <p:txStyles>
    <p:titleStyle>
      <a:lvl1pPr algn="l" defTabSz="914400" rtl="0" eaLnBrk="1" latinLnBrk="0" hangingPunct="1">
        <a:spcBef>
          <a:spcPct val="0"/>
        </a:spcBef>
        <a:buNone/>
        <a:defRPr sz="2400" kern="1200" cap="all" spc="-60" baseline="0">
          <a:solidFill>
            <a:srgbClr val="6CB255"/>
          </a:solidFill>
          <a:latin typeface="+mj-lt"/>
          <a:ea typeface="+mj-ea"/>
          <a:cs typeface="+mj-cs"/>
        </a:defRPr>
      </a:lvl1pPr>
    </p:titleStyle>
    <p:bodyStyle>
      <a:lvl1pPr marL="0" indent="0" algn="l" defTabSz="914400" rtl="0" eaLnBrk="1" latinLnBrk="0" hangingPunct="1">
        <a:spcBef>
          <a:spcPct val="20000"/>
        </a:spcBef>
        <a:spcAft>
          <a:spcPts val="600"/>
        </a:spcAft>
        <a:buClr>
          <a:srgbClr val="6CB255"/>
        </a:buClr>
        <a:buFont typeface="Arial" pitchFamily="34" charset="0"/>
        <a:buNone/>
        <a:defRPr sz="2000" b="0" kern="1200">
          <a:solidFill>
            <a:schemeClr val="tx1"/>
          </a:solidFill>
          <a:latin typeface="+mn-lt"/>
          <a:ea typeface="+mn-ea"/>
          <a:cs typeface="+mn-cs"/>
        </a:defRPr>
      </a:lvl1pPr>
      <a:lvl2pPr marL="457200" indent="-182880" algn="l" defTabSz="914400" rtl="0" eaLnBrk="1" latinLnBrk="0" hangingPunct="1">
        <a:spcBef>
          <a:spcPct val="20000"/>
        </a:spcBef>
        <a:buClr>
          <a:srgbClr val="6CB255"/>
        </a:buClr>
        <a:buFont typeface="Arial" pitchFamily="34" charset="0"/>
        <a:buChar char="•"/>
        <a:defRPr sz="2000" kern="1200">
          <a:solidFill>
            <a:srgbClr val="000000"/>
          </a:solidFill>
          <a:latin typeface="+mn-lt"/>
          <a:ea typeface="+mn-ea"/>
          <a:cs typeface="+mn-cs"/>
        </a:defRPr>
      </a:lvl2pPr>
      <a:lvl3pPr marL="11430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3pPr>
      <a:lvl4pPr marL="1600200" indent="-228600" algn="l" defTabSz="914400" rtl="0" eaLnBrk="1" latinLnBrk="0" hangingPunct="1">
        <a:spcBef>
          <a:spcPct val="20000"/>
        </a:spcBef>
        <a:buClr>
          <a:srgbClr val="6CB255"/>
        </a:buClr>
        <a:buFont typeface="Arial" pitchFamily="34" charset="0"/>
        <a:buChar char="•"/>
        <a:defRPr sz="1800" kern="1200">
          <a:solidFill>
            <a:srgbClr val="000000"/>
          </a:solidFill>
          <a:latin typeface="+mn-lt"/>
          <a:ea typeface="+mn-ea"/>
          <a:cs typeface="+mn-cs"/>
        </a:defRPr>
      </a:lvl4pPr>
      <a:lvl5pPr marL="2057400" indent="-228600" algn="l" defTabSz="914400" rtl="0" eaLnBrk="1" latinLnBrk="0" hangingPunct="1">
        <a:spcBef>
          <a:spcPct val="20000"/>
        </a:spcBef>
        <a:buClr>
          <a:srgbClr val="6CB255"/>
        </a:buClr>
        <a:buFont typeface="Arial" pitchFamily="34" charset="0"/>
        <a:buChar char="•"/>
        <a:defRPr sz="1800" kern="1200" baseline="0">
          <a:solidFill>
            <a:srgbClr val="000000"/>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OpenStaxLogo" descr="openstax college logo"/>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610087" y="5558941"/>
            <a:ext cx="1226434" cy="833592"/>
          </a:xfrm>
          <a:prstGeom prst="rect">
            <a:avLst/>
          </a:prstGeom>
        </p:spPr>
      </p:pic>
      <p:pic>
        <p:nvPicPr>
          <p:cNvPr id="4" name="Figure" descr="U.S. History"/>
          <p:cNvPicPr>
            <a:picLocks noChangeAspect="1"/>
          </p:cNvPicPr>
          <p:nvPr/>
        </p:nvPicPr>
        <p:blipFill>
          <a:blip r:embed="rId3" cstate="print"/>
          <a:stretch>
            <a:fillRect/>
          </a:stretch>
        </p:blipFill>
        <p:spPr>
          <a:xfrm>
            <a:off x="3562758" y="2518313"/>
            <a:ext cx="2010682" cy="2602058"/>
          </a:xfrm>
          <a:prstGeom prst="rect">
            <a:avLst/>
          </a:prstGeom>
          <a:effectLst>
            <a:reflection blurRad="6350" stA="52000" endA="300" endPos="35000" dir="5400000" sy="-100000" algn="bl" rotWithShape="0"/>
          </a:effectLst>
          <a:scene3d>
            <a:camera prst="obliqueTopLeft"/>
            <a:lightRig rig="threePt" dir="t"/>
          </a:scene3d>
        </p:spPr>
      </p:pic>
      <p:sp>
        <p:nvSpPr>
          <p:cNvPr id="5" name="Chapter Title"/>
          <p:cNvSpPr txBox="1">
            <a:spLocks/>
          </p:cNvSpPr>
          <p:nvPr/>
        </p:nvSpPr>
        <p:spPr>
          <a:xfrm>
            <a:off x="0" y="1614625"/>
            <a:ext cx="9144000" cy="709154"/>
          </a:xfrm>
          <a:prstGeom prst="rect">
            <a:avLst/>
          </a:prstGeom>
        </p:spPr>
        <p:txBody>
          <a:bodyPr/>
          <a:lstStyle>
            <a:lvl1pPr algn="l" defTabSz="914400" rtl="0" eaLnBrk="1" latinLnBrk="0" hangingPunct="1">
              <a:spcBef>
                <a:spcPct val="0"/>
              </a:spcBef>
              <a:buNone/>
              <a:defRPr sz="3600" kern="1200" cap="all" spc="-60" baseline="0">
                <a:solidFill>
                  <a:srgbClr val="6CB255"/>
                </a:solidFill>
                <a:latin typeface="+mj-lt"/>
                <a:ea typeface="+mj-ea"/>
                <a:cs typeface="+mj-cs"/>
              </a:defRPr>
            </a:lvl1pPr>
          </a:lstStyle>
          <a:p>
            <a:pPr algn="ctr"/>
            <a:r>
              <a:rPr lang="en-US" sz="2000" b="1" cap="none" dirty="0">
                <a:solidFill>
                  <a:srgbClr val="212F62"/>
                </a:solidFill>
                <a:latin typeface="+mn-lt"/>
              </a:rPr>
              <a:t>Chapter 19 The Growing Pains of Urbanization, 1870-1900</a:t>
            </a:r>
          </a:p>
          <a:p>
            <a:pPr algn="ctr"/>
            <a:r>
              <a:rPr lang="en-US" sz="1600" cap="none" dirty="0">
                <a:solidFill>
                  <a:schemeClr val="tx1"/>
                </a:solidFill>
                <a:latin typeface="+mn-lt"/>
              </a:rPr>
              <a:t>PowerPoint Image Slideshow</a:t>
            </a:r>
          </a:p>
        </p:txBody>
      </p:sp>
      <p:sp>
        <p:nvSpPr>
          <p:cNvPr id="2" name="Title">
            <a:extLst>
              <a:ext uri="{FF2B5EF4-FFF2-40B4-BE49-F238E27FC236}">
                <a16:creationId xmlns:a16="http://schemas.microsoft.com/office/drawing/2014/main" id="{A007DA8B-B5E9-46EF-861C-18BD4F274D1E}"/>
              </a:ext>
            </a:extLst>
          </p:cNvPr>
          <p:cNvSpPr>
            <a:spLocks noGrp="1"/>
          </p:cNvSpPr>
          <p:nvPr>
            <p:ph type="title" idx="4294967295"/>
          </p:nvPr>
        </p:nvSpPr>
        <p:spPr>
          <a:xfrm>
            <a:off x="0" y="690286"/>
            <a:ext cx="9144000" cy="734641"/>
          </a:xfrm>
        </p:spPr>
        <p:txBody>
          <a:bodyPr>
            <a:normAutofit/>
          </a:bodyPr>
          <a:lstStyle/>
          <a:p>
            <a:pPr algn="ctr"/>
            <a:r>
              <a:rPr lang="en-US" sz="3600" dirty="0"/>
              <a:t>U.S. HISTORY</a:t>
            </a:r>
          </a:p>
        </p:txBody>
      </p:sp>
    </p:spTree>
    <p:extLst>
      <p:ext uri="{BB962C8B-B14F-4D97-AF65-F5344CB8AC3E}">
        <p14:creationId xmlns:p14="http://schemas.microsoft.com/office/powerpoint/2010/main" val="1322443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77CB9FF-3ED4-484E-ACF6-1BB2F65B43B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photo shows newly arrived immigrants at Ellis Island in New York. Inspectors are examining them for contagious health problems, which could require them to be sent back. (credit: NIAID)</a:t>
            </a:r>
          </a:p>
        </p:txBody>
      </p:sp>
      <p:pic>
        <p:nvPicPr>
          <p:cNvPr id="9" name="Figure" descr="A photograph shows inspectors examining newly arrived immigrants at Ellis Island."/>
          <p:cNvPicPr>
            <a:picLocks noGrp="1" noChangeAspect="1"/>
          </p:cNvPicPr>
          <p:nvPr>
            <p:ph type="pic" sz="quarter" idx="13"/>
          </p:nvPr>
        </p:nvPicPr>
        <p:blipFill>
          <a:blip r:embed="rId2"/>
          <a:stretch>
            <a:fillRect/>
          </a:stretch>
        </p:blipFill>
        <p:spPr>
          <a:xfrm>
            <a:off x="2236135" y="1122386"/>
            <a:ext cx="4505041"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19.9</a:t>
            </a:r>
          </a:p>
        </p:txBody>
      </p:sp>
    </p:spTree>
    <p:extLst>
      <p:ext uri="{BB962C8B-B14F-4D97-AF65-F5344CB8AC3E}">
        <p14:creationId xmlns:p14="http://schemas.microsoft.com/office/powerpoint/2010/main" val="10399969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EDD0CEAB-5CF0-46F9-B010-D1F55DB1882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political cartoon depicts the control of Boss Tweed, of Tammany Hall, over the election process in New York. Why were people willing to accept the corruption involved in machine politics?</a:t>
            </a:r>
          </a:p>
        </p:txBody>
      </p:sp>
      <p:pic>
        <p:nvPicPr>
          <p:cNvPr id="9" name="Figure" descr="A cartoon depicts Boss Tweed of New York’s Tammany Hall. He is shown smoking and staring menacingly at the viewer. A table upon which he rests his arm contains a bowl of votes, labeled “The Ballot;” the table bears the message “In Counting There is Strength.” The caption reads “‘THAT’S WHAT’S THE MATTER.’ Boss Tweed: ‘As long as I count the Votes, what are you going to do about it? say?’”"/>
          <p:cNvPicPr>
            <a:picLocks noGrp="1" noChangeAspect="1"/>
          </p:cNvPicPr>
          <p:nvPr>
            <p:ph type="pic" sz="quarter" idx="13"/>
          </p:nvPr>
        </p:nvPicPr>
        <p:blipFill>
          <a:blip r:embed="rId2"/>
          <a:stretch>
            <a:fillRect/>
          </a:stretch>
        </p:blipFill>
        <p:spPr>
          <a:xfrm>
            <a:off x="2871324" y="1122386"/>
            <a:ext cx="323466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19.10</a:t>
            </a:r>
          </a:p>
        </p:txBody>
      </p:sp>
    </p:spTree>
    <p:extLst>
      <p:ext uri="{BB962C8B-B14F-4D97-AF65-F5344CB8AC3E}">
        <p14:creationId xmlns:p14="http://schemas.microsoft.com/office/powerpoint/2010/main" val="10399969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A53FCA1-BEC0-4396-A48F-444787678B1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pPr marL="342900" indent="-342900"/>
            <a:r>
              <a:rPr lang="en-US" sz="1600" dirty="0"/>
              <a:t>The Dreamland Amusement Park tower was just one of Coney Island’s amusements.</a:t>
            </a:r>
          </a:p>
        </p:txBody>
      </p:sp>
      <p:pic>
        <p:nvPicPr>
          <p:cNvPr id="9" name="Figure" descr="A photograph shows the Dreamland Amusement Park tower at Coney Island."/>
          <p:cNvPicPr>
            <a:picLocks noGrp="1" noChangeAspect="1"/>
          </p:cNvPicPr>
          <p:nvPr>
            <p:ph type="pic" sz="quarter" idx="13"/>
          </p:nvPr>
        </p:nvPicPr>
        <p:blipFill>
          <a:blip r:embed="rId2"/>
          <a:stretch>
            <a:fillRect/>
          </a:stretch>
        </p:blipFill>
        <p:spPr>
          <a:xfrm>
            <a:off x="2469384" y="1122386"/>
            <a:ext cx="403854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19.11</a:t>
            </a:r>
          </a:p>
        </p:txBody>
      </p:sp>
    </p:spTree>
    <p:extLst>
      <p:ext uri="{BB962C8B-B14F-4D97-AF65-F5344CB8AC3E}">
        <p14:creationId xmlns:p14="http://schemas.microsoft.com/office/powerpoint/2010/main" val="1039996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76090811-2B34-499E-9540-2E76F6E4E3A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Boston’s Fenway Park opened in 1912 and was a popular site for working-class Bostonians to spend their leisure time. The “Green Monster,” the iconic, left field wall, makes it one of the most recognizable stadiums in baseball today.</a:t>
            </a:r>
          </a:p>
        </p:txBody>
      </p:sp>
      <p:pic>
        <p:nvPicPr>
          <p:cNvPr id="9" name="Figure" descr="A photograph shows Boston’s Fenway Park."/>
          <p:cNvPicPr>
            <a:picLocks noGrp="1" noChangeAspect="1"/>
          </p:cNvPicPr>
          <p:nvPr>
            <p:ph type="pic" sz="quarter" idx="13"/>
          </p:nvPr>
        </p:nvPicPr>
        <p:blipFill>
          <a:blip r:embed="rId2"/>
          <a:stretch>
            <a:fillRect/>
          </a:stretch>
        </p:blipFill>
        <p:spPr>
          <a:xfrm>
            <a:off x="457199" y="1895569"/>
            <a:ext cx="8062913" cy="1953705"/>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19.12.</a:t>
            </a:r>
          </a:p>
        </p:txBody>
      </p:sp>
    </p:spTree>
    <p:extLst>
      <p:ext uri="{BB962C8B-B14F-4D97-AF65-F5344CB8AC3E}">
        <p14:creationId xmlns:p14="http://schemas.microsoft.com/office/powerpoint/2010/main" val="1039996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C5A2A55-CE1A-4311-A93F-C6D4263D56C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The August 1908 cover of Good Housekeeping shows an illustration of a well-dressed housewife inspecting one of a series of drinking glasses. Behind her is a shelf with vases of flowers, several books, a clock, and a pitcher and tray."/>
          <p:cNvPicPr>
            <a:picLocks noGrp="1" noChangeAspect="1"/>
          </p:cNvPicPr>
          <p:nvPr>
            <p:ph type="pic" sz="quarter" idx="13"/>
          </p:nvPr>
        </p:nvPicPr>
        <p:blipFill>
          <a:blip r:embed="rId2"/>
          <a:stretch>
            <a:fillRect/>
          </a:stretch>
        </p:blipFill>
        <p:spPr>
          <a:xfrm>
            <a:off x="4672857" y="1108075"/>
            <a:ext cx="3663848"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The middle-class family of the late nineteenth century largely embraced a separation of gendered spheres that had first emerged during the market revolution of the antebellum years. Whereas the husband earned money for the family outside the home, the wife oversaw domestic chores, raised the children, and tended to the family’s spiritual, social, and cultural needs. The magazine </a:t>
            </a:r>
            <a:r>
              <a:rPr lang="en-US" sz="1600" i="1" dirty="0">
                <a:solidFill>
                  <a:schemeClr val="tx1"/>
                </a:solidFill>
              </a:rPr>
              <a:t>Good Housekeeping, </a:t>
            </a:r>
            <a:r>
              <a:rPr lang="en-US" sz="1600" dirty="0">
                <a:solidFill>
                  <a:schemeClr val="tx1"/>
                </a:solidFill>
              </a:rPr>
              <a:t>launched in 1885, capitalized on the middle-class woman’s focus on maintaining a pride-worthy home.</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19.13</a:t>
            </a:r>
          </a:p>
        </p:txBody>
      </p:sp>
    </p:spTree>
    <p:extLst>
      <p:ext uri="{BB962C8B-B14F-4D97-AF65-F5344CB8AC3E}">
        <p14:creationId xmlns:p14="http://schemas.microsoft.com/office/powerpoint/2010/main" val="17936886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D135E8AD-F515-44DD-A559-6A134866D21A}"/>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This rendering of Kansas State University in 1878 shows an early land-grant college, created by the Morrill Act. These newly created schools allowed many more students to attend college than the elite Ivy League system, and focused more on preparing them for professional careers in business, medicine, and law, as well as business, agriculture, and other trades.</a:t>
            </a:r>
          </a:p>
        </p:txBody>
      </p:sp>
      <p:pic>
        <p:nvPicPr>
          <p:cNvPr id="9" name="Figure" descr="An engraving shows the grounds of Kansas State University. A label reads “State Agricultural College, Manhattan.”"/>
          <p:cNvPicPr>
            <a:picLocks noGrp="1" noChangeAspect="1"/>
          </p:cNvPicPr>
          <p:nvPr>
            <p:ph type="pic" sz="quarter" idx="13"/>
          </p:nvPr>
        </p:nvPicPr>
        <p:blipFill>
          <a:blip r:embed="rId2"/>
          <a:stretch>
            <a:fillRect/>
          </a:stretch>
        </p:blipFill>
        <p:spPr>
          <a:xfrm>
            <a:off x="1747636" y="1122386"/>
            <a:ext cx="548203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19.14</a:t>
            </a:r>
          </a:p>
        </p:txBody>
      </p:sp>
    </p:spTree>
    <p:extLst>
      <p:ext uri="{BB962C8B-B14F-4D97-AF65-F5344CB8AC3E}">
        <p14:creationId xmlns:p14="http://schemas.microsoft.com/office/powerpoint/2010/main" val="1039996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8BAE866-A37C-43C7-AFFD-794E0E50CD80}"/>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This blueprint shows Burnham’s vision for Chicago, an example of the City Beautiful movement. His goal was to preserve much of the green space along the city’s lakefront, and to ensure that all city dwellers had access to green space.</a:t>
            </a:r>
          </a:p>
        </p:txBody>
      </p:sp>
      <p:pic>
        <p:nvPicPr>
          <p:cNvPr id="9" name="Figure" descr="A blueprint shows a plan from the City Beautiful movement in Chicago. The plan lays out the presence of green spaces, which proliferate especially along the lakefront."/>
          <p:cNvPicPr>
            <a:picLocks noGrp="1" noChangeAspect="1"/>
          </p:cNvPicPr>
          <p:nvPr>
            <p:ph type="pic" sz="quarter" idx="13"/>
          </p:nvPr>
        </p:nvPicPr>
        <p:blipFill>
          <a:blip r:embed="rId2"/>
          <a:stretch>
            <a:fillRect/>
          </a:stretch>
        </p:blipFill>
        <p:spPr>
          <a:xfrm>
            <a:off x="2493001" y="1122386"/>
            <a:ext cx="399130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19.15</a:t>
            </a:r>
          </a:p>
        </p:txBody>
      </p:sp>
    </p:spTree>
    <p:extLst>
      <p:ext uri="{BB962C8B-B14F-4D97-AF65-F5344CB8AC3E}">
        <p14:creationId xmlns:p14="http://schemas.microsoft.com/office/powerpoint/2010/main" val="103999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BD3A1D49-92F7-45CF-BEAE-3A78F975ACBB}"/>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Like most examples of works by Ashcan artists, </a:t>
            </a:r>
            <a:r>
              <a:rPr lang="en-US" sz="1600" i="1" dirty="0"/>
              <a:t>The Cliff Dwellers, </a:t>
            </a:r>
            <a:r>
              <a:rPr lang="en-US" sz="1600" dirty="0"/>
              <a:t>by George Wesley Bellows, depicts the crowd of urban life realistically. (credit: Los Angeles County Museum of Art)</a:t>
            </a:r>
          </a:p>
        </p:txBody>
      </p:sp>
      <p:pic>
        <p:nvPicPr>
          <p:cNvPr id="9" name="Figure" descr="A painting shows a realistic urban scene. Men, women, and children congregate in a large crowd between tenement houses, where they sit and stand on the street, on the stoops, and in front of their windows. A crowded streetcar is visible, running past the building in the background. Clotheslines filled with hanging laundry run between the buildings."/>
          <p:cNvPicPr>
            <a:picLocks noGrp="1" noChangeAspect="1"/>
          </p:cNvPicPr>
          <p:nvPr>
            <p:ph type="pic" sz="quarter" idx="13"/>
          </p:nvPr>
        </p:nvPicPr>
        <p:blipFill>
          <a:blip r:embed="rId2"/>
          <a:stretch>
            <a:fillRect/>
          </a:stretch>
        </p:blipFill>
        <p:spPr>
          <a:xfrm>
            <a:off x="2663752" y="1122386"/>
            <a:ext cx="3649806"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19.16</a:t>
            </a:r>
          </a:p>
        </p:txBody>
      </p:sp>
    </p:spTree>
    <p:extLst>
      <p:ext uri="{BB962C8B-B14F-4D97-AF65-F5344CB8AC3E}">
        <p14:creationId xmlns:p14="http://schemas.microsoft.com/office/powerpoint/2010/main" val="10399969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506ABCD-D84F-46E3-864F-B3B4C7C46D8D}"/>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400" dirty="0"/>
              <a:t>Jack London poses with his dog Rollo in 1885 (a). The cover of Jack London’s </a:t>
            </a:r>
            <a:r>
              <a:rPr lang="en-US" sz="1400" i="1" dirty="0"/>
              <a:t>Call of the Wild </a:t>
            </a:r>
            <a:r>
              <a:rPr lang="en-US" sz="1400" dirty="0"/>
              <a:t>(b) shows the dogs in the brutal environment of the Klondike. The book tells the story of Buck, a dog living happily in California until he is sold to be a sled dog in Canada. There, he must survive harsh conditions and brutal behavior, but his innate animal nature takes over and he prevails. The story clarifies the struggle between humanity’s nature versus the nurturing forces of society.</a:t>
            </a:r>
          </a:p>
        </p:txBody>
      </p:sp>
      <p:pic>
        <p:nvPicPr>
          <p:cNvPr id="9" name="Figure" descr="Photograph (a) shows a young Jack London standing beside his dog. Photograph (b) shows an early cover of London’s Call of the Wild. In the cover illustration, dogs pull a sled through the snow, overseen by a driver."/>
          <p:cNvPicPr>
            <a:picLocks noGrp="1" noChangeAspect="1"/>
          </p:cNvPicPr>
          <p:nvPr>
            <p:ph type="pic" sz="quarter" idx="13"/>
          </p:nvPr>
        </p:nvPicPr>
        <p:blipFill>
          <a:blip r:embed="rId2"/>
          <a:stretch>
            <a:fillRect/>
          </a:stretch>
        </p:blipFill>
        <p:spPr>
          <a:xfrm>
            <a:off x="2224928" y="1122386"/>
            <a:ext cx="4527455"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19.17</a:t>
            </a:r>
          </a:p>
        </p:txBody>
      </p:sp>
    </p:spTree>
    <p:extLst>
      <p:ext uri="{BB962C8B-B14F-4D97-AF65-F5344CB8AC3E}">
        <p14:creationId xmlns:p14="http://schemas.microsoft.com/office/powerpoint/2010/main" val="1039996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A29CA18A-BDA5-4964-9D0C-E652FD3AB0D1}"/>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Critics railed against Kate Chopin, the author of the 1899 novel </a:t>
            </a:r>
            <a:r>
              <a:rPr lang="en-US" sz="1600" i="1" dirty="0"/>
              <a:t>The Awakening, </a:t>
            </a:r>
            <a:r>
              <a:rPr lang="en-US" sz="1600" dirty="0"/>
              <a:t>criticizing its stark portrayal of a woman struggling with societal confines and her own desires. In the twentieth century, scholars rediscovered Chopin’s work and </a:t>
            </a:r>
            <a:r>
              <a:rPr lang="en-US" sz="1600" i="1" dirty="0"/>
              <a:t>The Awakening </a:t>
            </a:r>
            <a:r>
              <a:rPr lang="en-US" sz="1600" dirty="0"/>
              <a:t>is now considered part of the canon of American literature.</a:t>
            </a:r>
          </a:p>
        </p:txBody>
      </p:sp>
      <p:pic>
        <p:nvPicPr>
          <p:cNvPr id="9" name="Figure" descr="Photograph (a) is a portrait of Kate Chopin. Photograph (b) shows the cover of The Awakening."/>
          <p:cNvPicPr>
            <a:picLocks noGrp="1" noChangeAspect="1"/>
          </p:cNvPicPr>
          <p:nvPr>
            <p:ph type="pic" sz="quarter" idx="13"/>
          </p:nvPr>
        </p:nvPicPr>
        <p:blipFill>
          <a:blip r:embed="rId2"/>
          <a:stretch>
            <a:fillRect/>
          </a:stretch>
        </p:blipFill>
        <p:spPr>
          <a:xfrm>
            <a:off x="2332214" y="1122386"/>
            <a:ext cx="4312883"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19.18</a:t>
            </a:r>
          </a:p>
        </p:txBody>
      </p:sp>
    </p:spTree>
    <p:extLst>
      <p:ext uri="{BB962C8B-B14F-4D97-AF65-F5344CB8AC3E}">
        <p14:creationId xmlns:p14="http://schemas.microsoft.com/office/powerpoint/2010/main" val="1039996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31F2BE99-5634-4DBB-AC74-13AA147A2BE2}"/>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For the millions of immigrants arriving by ship in New York City’s harbor, the sight of the Statue of Liberty, as in </a:t>
            </a:r>
            <a:r>
              <a:rPr lang="en-US" sz="1600" i="1" dirty="0">
                <a:solidFill>
                  <a:schemeClr val="tx1"/>
                </a:solidFill>
              </a:rPr>
              <a:t>Unveiling the Statue of Liberty </a:t>
            </a:r>
            <a:r>
              <a:rPr lang="en-US" sz="1600" dirty="0">
                <a:solidFill>
                  <a:schemeClr val="tx1"/>
                </a:solidFill>
              </a:rPr>
              <a:t>(1886) by Edward Moran, stood as a physical representation of the new freedoms and economic opportunities they hoped to find.</a:t>
            </a:r>
          </a:p>
        </p:txBody>
      </p:sp>
      <p:pic>
        <p:nvPicPr>
          <p:cNvPr id="6" name="Figure" descr="A painting depicts the unveiling of the Statue of Liberty, which is surrounded by many small boats flying American and French flags."/>
          <p:cNvPicPr>
            <a:picLocks noGrp="1" noChangeAspect="1"/>
          </p:cNvPicPr>
          <p:nvPr>
            <p:ph type="pic" sz="quarter" idx="13"/>
          </p:nvPr>
        </p:nvPicPr>
        <p:blipFill>
          <a:blip r:embed="rId2"/>
          <a:stretch>
            <a:fillRect/>
          </a:stretch>
        </p:blipFill>
        <p:spPr>
          <a:xfrm>
            <a:off x="626912" y="1108075"/>
            <a:ext cx="3692826"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19.1</a:t>
            </a:r>
          </a:p>
        </p:txBody>
      </p:sp>
    </p:spTree>
    <p:extLst>
      <p:ext uri="{BB962C8B-B14F-4D97-AF65-F5344CB8AC3E}">
        <p14:creationId xmlns:p14="http://schemas.microsoft.com/office/powerpoint/2010/main" val="3285096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F4109B1-FD16-402E-BEB2-788F4561FF68}"/>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hidden="1"/>
          <p:cNvSpPr>
            <a:spLocks noGrp="1"/>
          </p:cNvSpPr>
          <p:nvPr>
            <p:ph type="body" sz="quarter" idx="14"/>
          </p:nvPr>
        </p:nvSpPr>
        <p:spPr/>
        <p:txBody>
          <a:bodyPr>
            <a:normAutofit/>
          </a:bodyPr>
          <a:lstStyle/>
          <a:p>
            <a:pPr marL="342900" indent="-342900"/>
            <a:endParaRPr lang="en-US" sz="1600" dirty="0"/>
          </a:p>
        </p:txBody>
      </p:sp>
      <p:pic>
        <p:nvPicPr>
          <p:cNvPr id="9" name="Figure" descr="A timeline shows important events of the era. In 1876, professional baseball begins with the founding of the National League; Boston’s Fenway Park is shown. In 1885, Chicago builds the first ten-story skyscraper; Chicago’s Home Insurance Building is shown. In 1887, Frank Sprague invents the electric trolley. In 1889, Jane Addams opens Hull House in Chicago; Hull House is shown. In 1890, Jacob Riis publishes How the Other Half Lives, and Carnegie Hall opens in New York. In 1893, the City Beautiful movement begins; a city plan is shown. In 1895, the Coney Island amusement parks open; an amusement park is shown."/>
          <p:cNvPicPr>
            <a:picLocks noGrp="1" noChangeAspect="1"/>
          </p:cNvPicPr>
          <p:nvPr>
            <p:ph type="pic" sz="quarter" idx="13"/>
          </p:nvPr>
        </p:nvPicPr>
        <p:blipFill>
          <a:blip r:embed="rId2"/>
          <a:stretch>
            <a:fillRect/>
          </a:stretch>
        </p:blipFill>
        <p:spPr>
          <a:xfrm>
            <a:off x="1084596" y="1122386"/>
            <a:ext cx="6808118"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19.2</a:t>
            </a:r>
          </a:p>
        </p:txBody>
      </p:sp>
    </p:spTree>
    <p:extLst>
      <p:ext uri="{BB962C8B-B14F-4D97-AF65-F5344CB8AC3E}">
        <p14:creationId xmlns:p14="http://schemas.microsoft.com/office/powerpoint/2010/main" val="10399969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6DC3C701-20A4-45C9-8D79-94E59F32EA2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600" dirty="0"/>
              <a:t>As these panels illustrate, the population of the United States grew rapidly in the late 1800s (a). Much of this new growth took place in urban areas (defined by the census as twenty-five hundred people or more), and this urban population, particularly that of major cities (b), dealt with challenges and opportunities that were unknown in previous generations.</a:t>
            </a:r>
          </a:p>
        </p:txBody>
      </p:sp>
      <p:pic>
        <p:nvPicPr>
          <p:cNvPr id="9" name="Figure" descr="Two panels show the growth of urban populations in the United States. Panel (a) illustrates the shift of the majority of the population from a rural to an urban setting in the years 1860–1920. Panel (b) shows significant population growth in New York, Philadelphia, Boston, Baltimore, Cincinnati, St. Louis, and Chicago in the years 1860–1900."/>
          <p:cNvPicPr>
            <a:picLocks noGrp="1" noChangeAspect="1"/>
          </p:cNvPicPr>
          <p:nvPr>
            <p:ph type="pic" sz="quarter" idx="13"/>
          </p:nvPr>
        </p:nvPicPr>
        <p:blipFill>
          <a:blip r:embed="rId2"/>
          <a:stretch>
            <a:fillRect/>
          </a:stretch>
        </p:blipFill>
        <p:spPr>
          <a:xfrm>
            <a:off x="1134779" y="1122386"/>
            <a:ext cx="6707752"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19.3</a:t>
            </a:r>
          </a:p>
        </p:txBody>
      </p:sp>
    </p:spTree>
    <p:extLst>
      <p:ext uri="{BB962C8B-B14F-4D97-AF65-F5344CB8AC3E}">
        <p14:creationId xmlns:p14="http://schemas.microsoft.com/office/powerpoint/2010/main" val="10399969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BB91B84-9A43-48AB-BEF7-BF3A45071DB4}"/>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Autofit/>
          </a:bodyPr>
          <a:lstStyle/>
          <a:p>
            <a:r>
              <a:rPr lang="en-US" sz="1500" dirty="0"/>
              <a:t>Although trolleys were far more efficient than horse-drawn carriages, populous cities such as New York experienced frequent accidents, as depicted in this 1895 illustration from </a:t>
            </a:r>
            <a:r>
              <a:rPr lang="en-US" sz="1500" i="1" dirty="0"/>
              <a:t>Leslie’s Weekly </a:t>
            </a:r>
            <a:r>
              <a:rPr lang="en-US" sz="1500" dirty="0"/>
              <a:t>(a). To avoid overcrowded streets, trolleys soon went underground, as at the Public Gardens Portal in Boston (b), where three different lines met to enter the Tremont Street Subway, the oldest subway tunnel in the United States, opening on September 1, 1897.</a:t>
            </a:r>
          </a:p>
        </p:txBody>
      </p:sp>
      <p:pic>
        <p:nvPicPr>
          <p:cNvPr id="9" name="Figure" descr="Illustration (a) depicts a trolley accident: A man is sprawled in the tracks before a stopped trolley, with several other men coming to his aid while a crowd looks on. Photograph (b) shows three trolleys emerging from an underground tunnel in Boston."/>
          <p:cNvPicPr>
            <a:picLocks noGrp="1" noChangeAspect="1"/>
          </p:cNvPicPr>
          <p:nvPr>
            <p:ph type="pic" sz="quarter" idx="13"/>
          </p:nvPr>
        </p:nvPicPr>
        <p:blipFill>
          <a:blip r:embed="rId2"/>
          <a:stretch>
            <a:fillRect/>
          </a:stretch>
        </p:blipFill>
        <p:spPr>
          <a:xfrm>
            <a:off x="1132030" y="1122386"/>
            <a:ext cx="6713250"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19.4</a:t>
            </a:r>
          </a:p>
        </p:txBody>
      </p:sp>
    </p:spTree>
    <p:extLst>
      <p:ext uri="{BB962C8B-B14F-4D97-AF65-F5344CB8AC3E}">
        <p14:creationId xmlns:p14="http://schemas.microsoft.com/office/powerpoint/2010/main" val="1039996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C83C3F7-3279-4E5E-BA19-D5E3C0C7343F}"/>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pic>
        <p:nvPicPr>
          <p:cNvPr id="6" name="Figure" descr="A photograph shows the Home Insurance Building in Chicago."/>
          <p:cNvPicPr>
            <a:picLocks noGrp="1" noChangeAspect="1"/>
          </p:cNvPicPr>
          <p:nvPr>
            <p:ph type="pic" sz="quarter" idx="13"/>
          </p:nvPr>
        </p:nvPicPr>
        <p:blipFill>
          <a:blip r:embed="rId2"/>
          <a:stretch>
            <a:fillRect/>
          </a:stretch>
        </p:blipFill>
        <p:spPr>
          <a:xfrm>
            <a:off x="4787928" y="1108075"/>
            <a:ext cx="3433706" cy="5256213"/>
          </a:xfrm>
        </p:spPr>
      </p:pic>
      <p:sp>
        <p:nvSpPr>
          <p:cNvPr id="14" name="Figure Legend"/>
          <p:cNvSpPr>
            <a:spLocks noGrp="1"/>
          </p:cNvSpPr>
          <p:nvPr>
            <p:ph type="body" sz="quarter" idx="14"/>
          </p:nvPr>
        </p:nvSpPr>
        <p:spPr>
          <a:xfrm>
            <a:off x="457200" y="1107617"/>
            <a:ext cx="3913188" cy="5256973"/>
          </a:xfrm>
        </p:spPr>
        <p:txBody>
          <a:bodyPr>
            <a:noAutofit/>
          </a:bodyPr>
          <a:lstStyle/>
          <a:p>
            <a:r>
              <a:rPr lang="en-US" sz="1600" dirty="0">
                <a:solidFill>
                  <a:schemeClr val="tx1"/>
                </a:solidFill>
              </a:rPr>
              <a:t>While the technology existed to engineer tall buildings, it was not until the invention of the electric elevator in 1889 that skyscrapers began to take over the urban landscape. Shown here is the Home Insurance Building in Chicago, considered the first modern skyscraper.</a:t>
            </a:r>
          </a:p>
        </p:txBody>
      </p:sp>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19.5</a:t>
            </a:r>
          </a:p>
        </p:txBody>
      </p:sp>
    </p:spTree>
    <p:extLst>
      <p:ext uri="{BB962C8B-B14F-4D97-AF65-F5344CB8AC3E}">
        <p14:creationId xmlns:p14="http://schemas.microsoft.com/office/powerpoint/2010/main" val="1793688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2F729FA8-5497-4426-9D4C-7A3214299439}"/>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14" name="Figure Legend"/>
          <p:cNvSpPr>
            <a:spLocks noGrp="1"/>
          </p:cNvSpPr>
          <p:nvPr>
            <p:ph type="body" sz="quarter" idx="14"/>
          </p:nvPr>
        </p:nvSpPr>
        <p:spPr>
          <a:xfrm>
            <a:off x="4606925" y="1107617"/>
            <a:ext cx="3913188" cy="5256973"/>
          </a:xfrm>
        </p:spPr>
        <p:txBody>
          <a:bodyPr>
            <a:noAutofit/>
          </a:bodyPr>
          <a:lstStyle/>
          <a:p>
            <a:r>
              <a:rPr lang="en-US" sz="1600" dirty="0">
                <a:solidFill>
                  <a:schemeClr val="tx1"/>
                </a:solidFill>
              </a:rPr>
              <a:t>In photographs such as </a:t>
            </a:r>
            <a:r>
              <a:rPr lang="en-US" sz="1600" i="1" dirty="0">
                <a:solidFill>
                  <a:schemeClr val="tx1"/>
                </a:solidFill>
              </a:rPr>
              <a:t>Bandit’s Roost </a:t>
            </a:r>
            <a:r>
              <a:rPr lang="en-US" sz="1600" dirty="0">
                <a:solidFill>
                  <a:schemeClr val="tx1"/>
                </a:solidFill>
              </a:rPr>
              <a:t>(1888), taken on Mulberry Street in the infamous Five Points neighborhood of Manhattan’s Lower East Side, Jacob Riis documented the plight of New York City slums in the late nineteenth century.</a:t>
            </a:r>
          </a:p>
        </p:txBody>
      </p:sp>
      <p:pic>
        <p:nvPicPr>
          <p:cNvPr id="6" name="Figure" descr="A photograph shows an alley between two tenements. Men, women, and children stand on either side of the alley, in the stoops, and in the windows."/>
          <p:cNvPicPr>
            <a:picLocks noGrp="1" noChangeAspect="1"/>
          </p:cNvPicPr>
          <p:nvPr>
            <p:ph type="pic" sz="quarter" idx="13"/>
          </p:nvPr>
        </p:nvPicPr>
        <p:blipFill>
          <a:blip r:embed="rId2"/>
          <a:stretch>
            <a:fillRect/>
          </a:stretch>
        </p:blipFill>
        <p:spPr>
          <a:xfrm>
            <a:off x="502245" y="1108075"/>
            <a:ext cx="3942159" cy="5256213"/>
          </a:xfrm>
        </p:spPr>
      </p:pic>
      <p:pic>
        <p:nvPicPr>
          <p:cNvPr id="7"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normAutofit/>
          </a:bodyPr>
          <a:lstStyle/>
          <a:p>
            <a:r>
              <a:rPr lang="en-US" sz="2400" dirty="0">
                <a:solidFill>
                  <a:srgbClr val="6CB255"/>
                </a:solidFill>
              </a:rPr>
              <a:t>Figure 19.6</a:t>
            </a:r>
          </a:p>
        </p:txBody>
      </p:sp>
    </p:spTree>
    <p:extLst>
      <p:ext uri="{BB962C8B-B14F-4D97-AF65-F5344CB8AC3E}">
        <p14:creationId xmlns:p14="http://schemas.microsoft.com/office/powerpoint/2010/main" val="3285096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854B0CD2-31E6-4334-959E-28B5519B1803}"/>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Jane Addams opened Hull House in Chicago in 1889, offering services and support to the city’s working poor.</a:t>
            </a:r>
          </a:p>
        </p:txBody>
      </p:sp>
      <p:pic>
        <p:nvPicPr>
          <p:cNvPr id="9" name="Figure" descr="A photograph shows Hull House in Chicago."/>
          <p:cNvPicPr>
            <a:picLocks noGrp="1" noChangeAspect="1"/>
          </p:cNvPicPr>
          <p:nvPr>
            <p:ph type="pic" sz="quarter" idx="13"/>
          </p:nvPr>
        </p:nvPicPr>
        <p:blipFill>
          <a:blip r:embed="rId2"/>
          <a:stretch>
            <a:fillRect/>
          </a:stretch>
        </p:blipFill>
        <p:spPr>
          <a:xfrm>
            <a:off x="2342386" y="1122386"/>
            <a:ext cx="4292539"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19.7</a:t>
            </a:r>
          </a:p>
        </p:txBody>
      </p:sp>
    </p:spTree>
    <p:extLst>
      <p:ext uri="{BB962C8B-B14F-4D97-AF65-F5344CB8AC3E}">
        <p14:creationId xmlns:p14="http://schemas.microsoft.com/office/powerpoint/2010/main" val="1039996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sclaimer">
            <a:extLst>
              <a:ext uri="{FF2B5EF4-FFF2-40B4-BE49-F238E27FC236}">
                <a16:creationId xmlns:a16="http://schemas.microsoft.com/office/drawing/2014/main" id="{F4BC929F-6116-4ED2-823F-7EC11AD32436}"/>
              </a:ext>
            </a:extLst>
          </p:cNvPr>
          <p:cNvSpPr>
            <a:spLocks noGrp="1"/>
          </p:cNvSpPr>
          <p:nvPr>
            <p:ph type="ftr" sz="quarter" idx="11"/>
          </p:nvPr>
        </p:nvSpPr>
        <p:spPr>
          <a:xfrm>
            <a:off x="457200" y="6492875"/>
            <a:ext cx="7772400" cy="283845"/>
          </a:xfrm>
        </p:spPr>
        <p:txBody>
          <a:bodyPr/>
          <a:lstStyle>
            <a:lvl1pPr>
              <a:defRPr sz="800"/>
            </a:lvl1pPr>
          </a:lstStyle>
          <a:p>
            <a:r>
              <a:rPr lang="en-US" dirty="0"/>
              <a:t>This </a:t>
            </a:r>
            <a:r>
              <a:rPr lang="en-US" dirty="0" err="1"/>
              <a:t>OpenStax</a:t>
            </a:r>
            <a:r>
              <a:rPr lang="en-US" dirty="0"/>
              <a:t> ancillary resource is © Rice University under a CC-BY 4.0 International license; it may be reproduced or modified but must be attributed to </a:t>
            </a:r>
            <a:r>
              <a:rPr lang="en-US" dirty="0" err="1"/>
              <a:t>OpenStax</a:t>
            </a:r>
            <a:r>
              <a:rPr lang="en-US" dirty="0"/>
              <a:t>, Rice University and any changes must be noted. Any images credited to other sources are similarly available for reproduction, but must be attributed to their sources.</a:t>
            </a:r>
          </a:p>
        </p:txBody>
      </p:sp>
      <p:sp>
        <p:nvSpPr>
          <p:cNvPr id="7" name="Figure Legend"/>
          <p:cNvSpPr>
            <a:spLocks noGrp="1"/>
          </p:cNvSpPr>
          <p:nvPr>
            <p:ph type="body" sz="quarter" idx="14"/>
          </p:nvPr>
        </p:nvSpPr>
        <p:spPr/>
        <p:txBody>
          <a:bodyPr>
            <a:normAutofit/>
          </a:bodyPr>
          <a:lstStyle/>
          <a:p>
            <a:r>
              <a:rPr lang="en-US" sz="1600" dirty="0"/>
              <a:t>African American men who moved north as part of the Great Migration were often consigned to menial employment, such as working in construction or as porters on the railways (a), such as in the celebrated Pullman dining and sleeping cars (b).</a:t>
            </a:r>
          </a:p>
        </p:txBody>
      </p:sp>
      <p:pic>
        <p:nvPicPr>
          <p:cNvPr id="9" name="Figure" descr="Photograph (a) shows a black porter helping a white woman with her luggage. Illustration (b) shows an advertisement for Pullman cars. Two well-dressed white men sit at a table in a dining car, enjoying food and drink, as a black server attends to them. In the window, an industrial scene focused on a large factory is visible."/>
          <p:cNvPicPr>
            <a:picLocks noGrp="1" noChangeAspect="1"/>
          </p:cNvPicPr>
          <p:nvPr>
            <p:ph type="pic" sz="quarter" idx="13"/>
          </p:nvPr>
        </p:nvPicPr>
        <p:blipFill>
          <a:blip r:embed="rId2"/>
          <a:stretch>
            <a:fillRect/>
          </a:stretch>
        </p:blipFill>
        <p:spPr>
          <a:xfrm>
            <a:off x="2173087" y="1122386"/>
            <a:ext cx="4631137" cy="3500071"/>
          </a:xfrm>
        </p:spPr>
      </p:pic>
      <p:pic>
        <p:nvPicPr>
          <p:cNvPr id="6" name="OpenStaxLogo" descr="openstax college logo"/>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610087" y="227959"/>
            <a:ext cx="1226434" cy="833592"/>
          </a:xfrm>
          <a:prstGeom prst="rect">
            <a:avLst/>
          </a:prstGeom>
        </p:spPr>
      </p:pic>
      <p:sp>
        <p:nvSpPr>
          <p:cNvPr id="5" name="Figure Number"/>
          <p:cNvSpPr>
            <a:spLocks noGrp="1"/>
          </p:cNvSpPr>
          <p:nvPr>
            <p:ph type="title"/>
          </p:nvPr>
        </p:nvSpPr>
        <p:spPr/>
        <p:txBody>
          <a:bodyPr/>
          <a:lstStyle/>
          <a:p>
            <a:r>
              <a:rPr lang="en-US" dirty="0"/>
              <a:t>Figure 19.8</a:t>
            </a:r>
          </a:p>
        </p:txBody>
      </p:sp>
    </p:spTree>
    <p:extLst>
      <p:ext uri="{BB962C8B-B14F-4D97-AF65-F5344CB8AC3E}">
        <p14:creationId xmlns:p14="http://schemas.microsoft.com/office/powerpoint/2010/main" val="103999694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272</TotalTime>
  <Words>1945</Words>
  <Application>Microsoft Office PowerPoint</Application>
  <PresentationFormat>On-screen Show (4:3)</PresentationFormat>
  <Paragraphs>56</Paragraphs>
  <Slides>19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Arial Black</vt:lpstr>
      <vt:lpstr>Calibri</vt:lpstr>
      <vt:lpstr>Essential</vt:lpstr>
      <vt:lpstr>U.S. HISTORY</vt:lpstr>
      <vt:lpstr>Figure 19.1</vt:lpstr>
      <vt:lpstr>Figure 19.2</vt:lpstr>
      <vt:lpstr>Figure 19.3</vt:lpstr>
      <vt:lpstr>Figure 19.4</vt:lpstr>
      <vt:lpstr>Figure 19.5</vt:lpstr>
      <vt:lpstr>Figure 19.6</vt:lpstr>
      <vt:lpstr>Figure 19.7</vt:lpstr>
      <vt:lpstr>Figure 19.8</vt:lpstr>
      <vt:lpstr>Figure 19.9</vt:lpstr>
      <vt:lpstr>Figure 19.10</vt:lpstr>
      <vt:lpstr>Figure 19.11</vt:lpstr>
      <vt:lpstr>Figure 19.12.</vt:lpstr>
      <vt:lpstr>Figure 19.13</vt:lpstr>
      <vt:lpstr>Figure 19.14</vt:lpstr>
      <vt:lpstr>Figure 19.15</vt:lpstr>
      <vt:lpstr>Figure 19.16</vt:lpstr>
      <vt:lpstr>Figure 19.17</vt:lpstr>
      <vt:lpstr>Figure 19.18</vt:lpstr>
    </vt:vector>
  </TitlesOfParts>
  <Company>WNI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U.S. History - Chapter 19 - The Growing Pains of Urbanization, 1870-1900</dc:title>
  <dc:creator>Spuddy McSpare</dc:creator>
  <cp:lastModifiedBy>Conversion_07</cp:lastModifiedBy>
  <cp:revision>40</cp:revision>
  <dcterms:created xsi:type="dcterms:W3CDTF">2012-06-04T02:13:36Z</dcterms:created>
  <dcterms:modified xsi:type="dcterms:W3CDTF">2017-09-11T11:45:09Z</dcterms:modified>
</cp:coreProperties>
</file>