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92" r:id="rId3"/>
    <p:sldId id="330" r:id="rId4"/>
    <p:sldId id="331" r:id="rId5"/>
    <p:sldId id="293" r:id="rId6"/>
    <p:sldId id="294" r:id="rId7"/>
    <p:sldId id="332" r:id="rId8"/>
    <p:sldId id="334" r:id="rId9"/>
    <p:sldId id="333" r:id="rId10"/>
    <p:sldId id="29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6" d="100"/>
          <a:sy n="66" d="100"/>
        </p:scale>
        <p:origin x="-13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58E01-BC8B-6747-A6CF-8E4492AD1334}" type="datetimeFigureOut">
              <a:rPr lang="en-US" smtClean="0"/>
              <a:t>31/05/18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B007F-74DB-5941-B8D4-C77668C66F91}" type="slidenum">
              <a:rPr lang="en-US" smtClean="0"/>
              <a:t>‹#›</a:t>
            </a:fld>
            <a:endParaRPr lang="en-US"/>
          </a:p>
        </p:txBody>
      </p:sp>
    </p:spTree>
    <p:extLst>
      <p:ext uri="{BB962C8B-B14F-4D97-AF65-F5344CB8AC3E}">
        <p14:creationId xmlns:p14="http://schemas.microsoft.com/office/powerpoint/2010/main" val="819388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rebuchet MS"/>
                <a:ea typeface="Wingdings"/>
                <a:cs typeface="Trebuchet MS"/>
                <a:sym typeface="Wingdings"/>
              </a:rPr>
              <a:t> What</a:t>
            </a:r>
            <a:r>
              <a:rPr lang="en-US" baseline="0" dirty="0" smtClean="0">
                <a:latin typeface="Trebuchet MS"/>
                <a:ea typeface="Wingdings"/>
                <a:cs typeface="Trebuchet MS"/>
                <a:sym typeface="Wingdings"/>
              </a:rPr>
              <a:t> empires do you see?</a:t>
            </a:r>
          </a:p>
          <a:p>
            <a:r>
              <a:rPr lang="en-US" baseline="0" dirty="0" smtClean="0">
                <a:latin typeface="Trebuchet MS"/>
                <a:ea typeface="Wingdings"/>
                <a:cs typeface="Trebuchet MS"/>
                <a:sym typeface="Wingdings"/>
              </a:rPr>
              <a:t> Britain, France, Germany, Belgium, Italy; Russia, US</a:t>
            </a:r>
          </a:p>
          <a:p>
            <a:r>
              <a:rPr lang="en-US" dirty="0" smtClean="0">
                <a:latin typeface="Trebuchet MS"/>
                <a:ea typeface="Wingdings"/>
                <a:cs typeface="Trebuchet MS"/>
                <a:sym typeface="Wingdings"/>
              </a:rPr>
              <a:t></a:t>
            </a:r>
            <a:r>
              <a:rPr lang="en-US" baseline="0" dirty="0" smtClean="0">
                <a:latin typeface="Trebuchet MS"/>
                <a:ea typeface="Wingdings"/>
                <a:cs typeface="Trebuchet MS"/>
                <a:sym typeface="Wingdings"/>
              </a:rPr>
              <a:t> China and Siam as “semi-colonies”</a:t>
            </a:r>
          </a:p>
          <a:p>
            <a:r>
              <a:rPr lang="en-US" dirty="0" smtClean="0">
                <a:latin typeface="Trebuchet MS"/>
                <a:ea typeface="Wingdings"/>
                <a:cs typeface="Trebuchet MS"/>
                <a:sym typeface="Wingdings"/>
              </a:rPr>
              <a:t> Post-Ottoman</a:t>
            </a:r>
            <a:r>
              <a:rPr lang="en-US" baseline="0" dirty="0" smtClean="0">
                <a:latin typeface="Trebuchet MS"/>
                <a:ea typeface="Wingdings"/>
                <a:cs typeface="Trebuchet MS"/>
                <a:sym typeface="Wingdings"/>
              </a:rPr>
              <a:t> Empire and “protectorates” </a:t>
            </a:r>
          </a:p>
          <a:p>
            <a:r>
              <a:rPr lang="en-US" dirty="0" smtClean="0">
                <a:latin typeface="Trebuchet MS"/>
                <a:ea typeface="Wingdings"/>
                <a:cs typeface="Trebuchet MS"/>
                <a:sym typeface="Wingdings"/>
              </a:rPr>
              <a:t> “Neocolonialism”</a:t>
            </a:r>
            <a:endParaRPr lang="en-US" dirty="0"/>
          </a:p>
        </p:txBody>
      </p:sp>
      <p:sp>
        <p:nvSpPr>
          <p:cNvPr id="4" name="Slide Number Placeholder 3"/>
          <p:cNvSpPr>
            <a:spLocks noGrp="1"/>
          </p:cNvSpPr>
          <p:nvPr>
            <p:ph type="sldNum" sz="quarter" idx="10"/>
          </p:nvPr>
        </p:nvSpPr>
        <p:spPr/>
        <p:txBody>
          <a:bodyPr/>
          <a:lstStyle/>
          <a:p>
            <a:fld id="{773B007F-74DB-5941-B8D4-C77668C66F91}" type="slidenum">
              <a:rPr lang="en-US" smtClean="0"/>
              <a:t>4</a:t>
            </a:fld>
            <a:endParaRPr lang="en-US"/>
          </a:p>
        </p:txBody>
      </p:sp>
    </p:spTree>
    <p:extLst>
      <p:ext uri="{BB962C8B-B14F-4D97-AF65-F5344CB8AC3E}">
        <p14:creationId xmlns:p14="http://schemas.microsoft.com/office/powerpoint/2010/main" val="425293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rebuchet MS"/>
                <a:ea typeface="Wingdings"/>
                <a:cs typeface="Trebuchet MS"/>
                <a:sym typeface="Wingdings"/>
              </a:rPr>
              <a:t> If</a:t>
            </a:r>
            <a:r>
              <a:rPr lang="en-US" baseline="0" dirty="0" smtClean="0">
                <a:latin typeface="Trebuchet MS"/>
                <a:ea typeface="Wingdings"/>
                <a:cs typeface="Trebuchet MS"/>
                <a:sym typeface="Wingdings"/>
              </a:rPr>
              <a:t> we don’t understand the deeper history of European ascent, then we might </a:t>
            </a:r>
            <a:r>
              <a:rPr lang="en-US" baseline="0" dirty="0" err="1" smtClean="0">
                <a:latin typeface="Trebuchet MS"/>
                <a:ea typeface="Wingdings"/>
                <a:cs typeface="Trebuchet MS"/>
                <a:sym typeface="Wingdings"/>
              </a:rPr>
              <a:t>ahistorically</a:t>
            </a:r>
            <a:r>
              <a:rPr lang="en-US" baseline="0" dirty="0" smtClean="0">
                <a:latin typeface="Trebuchet MS"/>
                <a:ea typeface="Wingdings"/>
                <a:cs typeface="Trebuchet MS"/>
                <a:sym typeface="Wingdings"/>
              </a:rPr>
              <a:t> valorize its products—and the violence they necessitated</a:t>
            </a:r>
          </a:p>
          <a:p>
            <a:r>
              <a:rPr lang="en-US" dirty="0" smtClean="0">
                <a:latin typeface="Trebuchet MS"/>
                <a:ea typeface="Wingdings"/>
                <a:cs typeface="Trebuchet MS"/>
                <a:sym typeface="Wingdings"/>
              </a:rPr>
              <a:t> History complicates our understandings of culture, it shows their multiple origins</a:t>
            </a:r>
            <a:endParaRPr lang="en-US" dirty="0"/>
          </a:p>
        </p:txBody>
      </p:sp>
      <p:sp>
        <p:nvSpPr>
          <p:cNvPr id="4" name="Slide Number Placeholder 3"/>
          <p:cNvSpPr>
            <a:spLocks noGrp="1"/>
          </p:cNvSpPr>
          <p:nvPr>
            <p:ph type="sldNum" sz="quarter" idx="10"/>
          </p:nvPr>
        </p:nvSpPr>
        <p:spPr/>
        <p:txBody>
          <a:bodyPr/>
          <a:lstStyle/>
          <a:p>
            <a:fld id="{773B007F-74DB-5941-B8D4-C77668C66F91}" type="slidenum">
              <a:rPr lang="en-US" smtClean="0"/>
              <a:t>7</a:t>
            </a:fld>
            <a:endParaRPr lang="en-US"/>
          </a:p>
        </p:txBody>
      </p:sp>
    </p:spTree>
    <p:extLst>
      <p:ext uri="{BB962C8B-B14F-4D97-AF65-F5344CB8AC3E}">
        <p14:creationId xmlns:p14="http://schemas.microsoft.com/office/powerpoint/2010/main" val="19262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Explain: econ center of world; Africa, India, SEA 10, 7, 5</a:t>
            </a:r>
            <a:endParaRPr lang="es-MX"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Shift from Asia- to Atlantic-centered world</a:t>
            </a:r>
            <a:endParaRPr lang="es-MX"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Purpose: account for this shift, say something significance, see what this suggests</a:t>
            </a:r>
            <a:endParaRPr lang="es-MX"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3B007F-74DB-5941-B8D4-C77668C66F91}" type="slidenum">
              <a:rPr lang="en-US" smtClean="0"/>
              <a:t>9</a:t>
            </a:fld>
            <a:endParaRPr lang="en-US"/>
          </a:p>
        </p:txBody>
      </p:sp>
    </p:spTree>
    <p:extLst>
      <p:ext uri="{BB962C8B-B14F-4D97-AF65-F5344CB8AC3E}">
        <p14:creationId xmlns:p14="http://schemas.microsoft.com/office/powerpoint/2010/main" val="339337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D29791-66FD-6F4B-8332-291821E1C99D}" type="datetimeFigureOut">
              <a:rPr lang="en-US" smtClean="0"/>
              <a:t>31/05/18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9D68B-4BAD-B247-B46E-C2AD0DEB1FBE}" type="slidenum">
              <a:rPr lang="en-US" smtClean="0"/>
              <a:t>‹#›</a:t>
            </a:fld>
            <a:endParaRPr lang="en-US"/>
          </a:p>
        </p:txBody>
      </p:sp>
    </p:spTree>
    <p:extLst>
      <p:ext uri="{BB962C8B-B14F-4D97-AF65-F5344CB8AC3E}">
        <p14:creationId xmlns:p14="http://schemas.microsoft.com/office/powerpoint/2010/main" val="295693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29791-66FD-6F4B-8332-291821E1C99D}" type="datetimeFigureOut">
              <a:rPr lang="en-US" smtClean="0"/>
              <a:t>31/05/18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9D68B-4BAD-B247-B46E-C2AD0DEB1FBE}" type="slidenum">
              <a:rPr lang="en-US" smtClean="0"/>
              <a:t>‹#›</a:t>
            </a:fld>
            <a:endParaRPr lang="en-US"/>
          </a:p>
        </p:txBody>
      </p:sp>
    </p:spTree>
    <p:extLst>
      <p:ext uri="{BB962C8B-B14F-4D97-AF65-F5344CB8AC3E}">
        <p14:creationId xmlns:p14="http://schemas.microsoft.com/office/powerpoint/2010/main" val="296236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29791-66FD-6F4B-8332-291821E1C99D}" type="datetimeFigureOut">
              <a:rPr lang="en-US" smtClean="0"/>
              <a:t>31/05/18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9D68B-4BAD-B247-B46E-C2AD0DEB1FBE}" type="slidenum">
              <a:rPr lang="en-US" smtClean="0"/>
              <a:t>‹#›</a:t>
            </a:fld>
            <a:endParaRPr lang="en-US"/>
          </a:p>
        </p:txBody>
      </p:sp>
    </p:spTree>
    <p:extLst>
      <p:ext uri="{BB962C8B-B14F-4D97-AF65-F5344CB8AC3E}">
        <p14:creationId xmlns:p14="http://schemas.microsoft.com/office/powerpoint/2010/main" val="146529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29791-66FD-6F4B-8332-291821E1C99D}" type="datetimeFigureOut">
              <a:rPr lang="en-US" smtClean="0"/>
              <a:t>31/05/18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9D68B-4BAD-B247-B46E-C2AD0DEB1FBE}" type="slidenum">
              <a:rPr lang="en-US" smtClean="0"/>
              <a:t>‹#›</a:t>
            </a:fld>
            <a:endParaRPr lang="en-US"/>
          </a:p>
        </p:txBody>
      </p:sp>
    </p:spTree>
    <p:extLst>
      <p:ext uri="{BB962C8B-B14F-4D97-AF65-F5344CB8AC3E}">
        <p14:creationId xmlns:p14="http://schemas.microsoft.com/office/powerpoint/2010/main" val="409716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29791-66FD-6F4B-8332-291821E1C99D}" type="datetimeFigureOut">
              <a:rPr lang="en-US" smtClean="0"/>
              <a:t>31/05/18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9D68B-4BAD-B247-B46E-C2AD0DEB1FBE}" type="slidenum">
              <a:rPr lang="en-US" smtClean="0"/>
              <a:t>‹#›</a:t>
            </a:fld>
            <a:endParaRPr lang="en-US"/>
          </a:p>
        </p:txBody>
      </p:sp>
    </p:spTree>
    <p:extLst>
      <p:ext uri="{BB962C8B-B14F-4D97-AF65-F5344CB8AC3E}">
        <p14:creationId xmlns:p14="http://schemas.microsoft.com/office/powerpoint/2010/main" val="135708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D29791-66FD-6F4B-8332-291821E1C99D}" type="datetimeFigureOut">
              <a:rPr lang="en-US" smtClean="0"/>
              <a:t>31/05/18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9D68B-4BAD-B247-B46E-C2AD0DEB1FBE}" type="slidenum">
              <a:rPr lang="en-US" smtClean="0"/>
              <a:t>‹#›</a:t>
            </a:fld>
            <a:endParaRPr lang="en-US"/>
          </a:p>
        </p:txBody>
      </p:sp>
    </p:spTree>
    <p:extLst>
      <p:ext uri="{BB962C8B-B14F-4D97-AF65-F5344CB8AC3E}">
        <p14:creationId xmlns:p14="http://schemas.microsoft.com/office/powerpoint/2010/main" val="279129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29791-66FD-6F4B-8332-291821E1C99D}" type="datetimeFigureOut">
              <a:rPr lang="en-US" smtClean="0"/>
              <a:t>31/05/18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D9D68B-4BAD-B247-B46E-C2AD0DEB1FBE}" type="slidenum">
              <a:rPr lang="en-US" smtClean="0"/>
              <a:t>‹#›</a:t>
            </a:fld>
            <a:endParaRPr lang="en-US"/>
          </a:p>
        </p:txBody>
      </p:sp>
    </p:spTree>
    <p:extLst>
      <p:ext uri="{BB962C8B-B14F-4D97-AF65-F5344CB8AC3E}">
        <p14:creationId xmlns:p14="http://schemas.microsoft.com/office/powerpoint/2010/main" val="369848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29791-66FD-6F4B-8332-291821E1C99D}" type="datetimeFigureOut">
              <a:rPr lang="en-US" smtClean="0"/>
              <a:t>31/05/18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D9D68B-4BAD-B247-B46E-C2AD0DEB1FBE}" type="slidenum">
              <a:rPr lang="en-US" smtClean="0"/>
              <a:t>‹#›</a:t>
            </a:fld>
            <a:endParaRPr lang="en-US"/>
          </a:p>
        </p:txBody>
      </p:sp>
    </p:spTree>
    <p:extLst>
      <p:ext uri="{BB962C8B-B14F-4D97-AF65-F5344CB8AC3E}">
        <p14:creationId xmlns:p14="http://schemas.microsoft.com/office/powerpoint/2010/main" val="86605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29791-66FD-6F4B-8332-291821E1C99D}" type="datetimeFigureOut">
              <a:rPr lang="en-US" smtClean="0"/>
              <a:t>31/05/18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D9D68B-4BAD-B247-B46E-C2AD0DEB1FBE}" type="slidenum">
              <a:rPr lang="en-US" smtClean="0"/>
              <a:t>‹#›</a:t>
            </a:fld>
            <a:endParaRPr lang="en-US"/>
          </a:p>
        </p:txBody>
      </p:sp>
    </p:spTree>
    <p:extLst>
      <p:ext uri="{BB962C8B-B14F-4D97-AF65-F5344CB8AC3E}">
        <p14:creationId xmlns:p14="http://schemas.microsoft.com/office/powerpoint/2010/main" val="155708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29791-66FD-6F4B-8332-291821E1C99D}" type="datetimeFigureOut">
              <a:rPr lang="en-US" smtClean="0"/>
              <a:t>31/05/18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9D68B-4BAD-B247-B46E-C2AD0DEB1FBE}" type="slidenum">
              <a:rPr lang="en-US" smtClean="0"/>
              <a:t>‹#›</a:t>
            </a:fld>
            <a:endParaRPr lang="en-US"/>
          </a:p>
        </p:txBody>
      </p:sp>
    </p:spTree>
    <p:extLst>
      <p:ext uri="{BB962C8B-B14F-4D97-AF65-F5344CB8AC3E}">
        <p14:creationId xmlns:p14="http://schemas.microsoft.com/office/powerpoint/2010/main" val="363397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29791-66FD-6F4B-8332-291821E1C99D}" type="datetimeFigureOut">
              <a:rPr lang="en-US" smtClean="0"/>
              <a:t>31/05/18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9D68B-4BAD-B247-B46E-C2AD0DEB1FBE}" type="slidenum">
              <a:rPr lang="en-US" smtClean="0"/>
              <a:t>‹#›</a:t>
            </a:fld>
            <a:endParaRPr lang="en-US"/>
          </a:p>
        </p:txBody>
      </p:sp>
    </p:spTree>
    <p:extLst>
      <p:ext uri="{BB962C8B-B14F-4D97-AF65-F5344CB8AC3E}">
        <p14:creationId xmlns:p14="http://schemas.microsoft.com/office/powerpoint/2010/main" val="24480605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29791-66FD-6F4B-8332-291821E1C99D}" type="datetimeFigureOut">
              <a:rPr lang="en-US" smtClean="0"/>
              <a:t>31/05/18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9D68B-4BAD-B247-B46E-C2AD0DEB1FBE}" type="slidenum">
              <a:rPr lang="en-US" smtClean="0"/>
              <a:t>‹#›</a:t>
            </a:fld>
            <a:endParaRPr lang="en-US"/>
          </a:p>
        </p:txBody>
      </p:sp>
    </p:spTree>
    <p:extLst>
      <p:ext uri="{BB962C8B-B14F-4D97-AF65-F5344CB8AC3E}">
        <p14:creationId xmlns:p14="http://schemas.microsoft.com/office/powerpoint/2010/main" val="270677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rebuchet MS"/>
                <a:cs typeface="Trebuchet MS"/>
              </a:rPr>
              <a:t>On Shafer’s “Southernization”</a:t>
            </a:r>
            <a:endParaRPr lang="en-US" dirty="0">
              <a:latin typeface="Trebuchet MS"/>
              <a:cs typeface="Trebuchet MS"/>
            </a:endParaRPr>
          </a:p>
        </p:txBody>
      </p:sp>
    </p:spTree>
    <p:extLst>
      <p:ext uri="{BB962C8B-B14F-4D97-AF65-F5344CB8AC3E}">
        <p14:creationId xmlns:p14="http://schemas.microsoft.com/office/powerpoint/2010/main" val="5206289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rebuchet MS"/>
                <a:cs typeface="Trebuchet MS"/>
              </a:rPr>
              <a:t>Considerations on Southernization</a:t>
            </a:r>
            <a:endParaRPr lang="en-US" dirty="0">
              <a:latin typeface="Trebuchet MS"/>
              <a:cs typeface="Trebuchet MS"/>
            </a:endParaRPr>
          </a:p>
        </p:txBody>
      </p:sp>
      <p:sp>
        <p:nvSpPr>
          <p:cNvPr id="3" name="Content Placeholder 2"/>
          <p:cNvSpPr>
            <a:spLocks noGrp="1"/>
          </p:cNvSpPr>
          <p:nvPr>
            <p:ph sz="half" idx="1"/>
          </p:nvPr>
        </p:nvSpPr>
        <p:spPr>
          <a:xfrm>
            <a:off x="145143" y="1600200"/>
            <a:ext cx="6066144" cy="5094514"/>
          </a:xfrm>
        </p:spPr>
        <p:txBody>
          <a:bodyPr>
            <a:normAutofit fontScale="92500" lnSpcReduction="10000"/>
          </a:bodyPr>
          <a:lstStyle/>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Weakness of European expansionism in 1400s, increasing dominance by late 1800s</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Basis of lengthy process?</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“Southern” technologies and more, deployed in a particular political, economic, cultural context</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What is Southernization?</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Early </a:t>
            </a:r>
            <a:r>
              <a:rPr lang="en-US" dirty="0" err="1" smtClean="0">
                <a:latin typeface="Trebuchet MS"/>
                <a:ea typeface="Wingdings"/>
                <a:cs typeface="Trebuchet MS"/>
                <a:sym typeface="Wingdings"/>
              </a:rPr>
              <a:t>Southernized</a:t>
            </a:r>
            <a:r>
              <a:rPr lang="en-US" dirty="0" smtClean="0">
                <a:latin typeface="Trebuchet MS"/>
                <a:ea typeface="Wingdings"/>
                <a:cs typeface="Trebuchet MS"/>
                <a:sym typeface="Wingdings"/>
              </a:rPr>
              <a:t> sites?</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How benefited Europe; history?</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How does Shafer help us reconsider history of the Rise of the West?</a:t>
            </a:r>
            <a:endParaRPr lang="en-US" dirty="0">
              <a:latin typeface="Trebuchet MS"/>
              <a:cs typeface="Trebuchet MS"/>
            </a:endParaRPr>
          </a:p>
          <a:p>
            <a:pPr marL="0" indent="0">
              <a:buNone/>
            </a:pPr>
            <a:endParaRPr lang="en-US" dirty="0">
              <a:latin typeface="Trebuchet MS"/>
              <a:cs typeface="Trebuchet MS"/>
            </a:endParaRPr>
          </a:p>
        </p:txBody>
      </p:sp>
      <p:pic>
        <p:nvPicPr>
          <p:cNvPr id="5" name="Picture 4"/>
          <p:cNvPicPr>
            <a:picLocks noChangeAspect="1"/>
          </p:cNvPicPr>
          <p:nvPr/>
        </p:nvPicPr>
        <p:blipFill>
          <a:blip r:embed="rId2"/>
          <a:stretch>
            <a:fillRect/>
          </a:stretch>
        </p:blipFill>
        <p:spPr>
          <a:xfrm>
            <a:off x="6211287" y="1596571"/>
            <a:ext cx="2769263" cy="5025571"/>
          </a:xfrm>
          <a:prstGeom prst="rect">
            <a:avLst/>
          </a:prstGeom>
        </p:spPr>
      </p:pic>
    </p:spTree>
    <p:extLst>
      <p:ext uri="{BB962C8B-B14F-4D97-AF65-F5344CB8AC3E}">
        <p14:creationId xmlns:p14="http://schemas.microsoft.com/office/powerpoint/2010/main" val="2923347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a:cs typeface="Trebuchet MS"/>
              </a:rPr>
              <a:t>Why Europe?</a:t>
            </a:r>
            <a:endParaRPr lang="en-US" dirty="0">
              <a:latin typeface="Trebuchet MS"/>
              <a:cs typeface="Trebuchet MS"/>
            </a:endParaRPr>
          </a:p>
        </p:txBody>
      </p:sp>
      <p:sp>
        <p:nvSpPr>
          <p:cNvPr id="4" name="Content Placeholder 3"/>
          <p:cNvSpPr>
            <a:spLocks noGrp="1"/>
          </p:cNvSpPr>
          <p:nvPr>
            <p:ph sz="half" idx="2"/>
          </p:nvPr>
        </p:nvSpPr>
        <p:spPr>
          <a:xfrm>
            <a:off x="3501571" y="2213034"/>
            <a:ext cx="5479143" cy="4481680"/>
          </a:xfrm>
        </p:spPr>
        <p:txBody>
          <a:bodyPr/>
          <a:lstStyle/>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Europe a political, economic, cultural periphery in 1400</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Home of global empires by 1900</a:t>
            </a:r>
            <a:endParaRPr lang="en-US" dirty="0">
              <a:latin typeface="Trebuchet MS"/>
              <a:ea typeface="Wingdings"/>
              <a:cs typeface="Trebuchet MS"/>
              <a:sym typeface="Wingdings"/>
            </a:endParaRPr>
          </a:p>
          <a:p>
            <a:pPr marL="0" indent="0">
              <a:buNone/>
            </a:pPr>
            <a:r>
              <a:rPr lang="en-US" dirty="0" smtClean="0">
                <a:latin typeface="Trebuchet MS"/>
                <a:ea typeface="Wingdings"/>
                <a:cs typeface="Trebuchet MS"/>
                <a:sym typeface="Wingdings"/>
              </a:rPr>
              <a:t> How and why did this happen—and happen in the way it did?</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“European Miracle” thesis</a:t>
            </a:r>
            <a:endParaRPr lang="en-US" dirty="0">
              <a:latin typeface="Trebuchet MS"/>
              <a:cs typeface="Trebuchet MS"/>
            </a:endParaRPr>
          </a:p>
        </p:txBody>
      </p:sp>
      <p:pic>
        <p:nvPicPr>
          <p:cNvPr id="5" name="Picture 4"/>
          <p:cNvPicPr>
            <a:picLocks noChangeAspect="1"/>
          </p:cNvPicPr>
          <p:nvPr/>
        </p:nvPicPr>
        <p:blipFill>
          <a:blip r:embed="rId2"/>
          <a:stretch>
            <a:fillRect/>
          </a:stretch>
        </p:blipFill>
        <p:spPr>
          <a:xfrm>
            <a:off x="210457" y="1589706"/>
            <a:ext cx="3291114" cy="5068722"/>
          </a:xfrm>
          <a:prstGeom prst="rect">
            <a:avLst/>
          </a:prstGeom>
        </p:spPr>
      </p:pic>
    </p:spTree>
    <p:extLst>
      <p:ext uri="{BB962C8B-B14F-4D97-AF65-F5344CB8AC3E}">
        <p14:creationId xmlns:p14="http://schemas.microsoft.com/office/powerpoint/2010/main" val="2512636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3500"/>
            <a:ext cx="9144000" cy="6719282"/>
          </a:xfrm>
          <a:prstGeom prst="rect">
            <a:avLst/>
          </a:prstGeom>
        </p:spPr>
      </p:pic>
    </p:spTree>
    <p:extLst>
      <p:ext uri="{BB962C8B-B14F-4D97-AF65-F5344CB8AC3E}">
        <p14:creationId xmlns:p14="http://schemas.microsoft.com/office/powerpoint/2010/main" val="16661887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98600"/>
            <a:ext cx="9144000" cy="3845287"/>
          </a:xfrm>
          <a:prstGeom prst="rect">
            <a:avLst/>
          </a:prstGeom>
        </p:spPr>
      </p:pic>
    </p:spTree>
    <p:extLst>
      <p:ext uri="{BB962C8B-B14F-4D97-AF65-F5344CB8AC3E}">
        <p14:creationId xmlns:p14="http://schemas.microsoft.com/office/powerpoint/2010/main" val="16452301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a:cs typeface="Trebuchet MS"/>
              </a:rPr>
              <a:t>Contemporary Explanations</a:t>
            </a:r>
            <a:endParaRPr lang="en-US" dirty="0">
              <a:latin typeface="Trebuchet MS"/>
              <a:cs typeface="Trebuchet MS"/>
            </a:endParaRPr>
          </a:p>
        </p:txBody>
      </p:sp>
      <p:sp>
        <p:nvSpPr>
          <p:cNvPr id="3" name="Content Placeholder 2"/>
          <p:cNvSpPr>
            <a:spLocks noGrp="1"/>
          </p:cNvSpPr>
          <p:nvPr>
            <p:ph sz="half" idx="1"/>
          </p:nvPr>
        </p:nvSpPr>
        <p:spPr>
          <a:xfrm>
            <a:off x="145143" y="1600200"/>
            <a:ext cx="5709389" cy="5112657"/>
          </a:xfrm>
        </p:spPr>
        <p:txBody>
          <a:bodyPr>
            <a:normAutofit/>
          </a:bodyPr>
          <a:lstStyle/>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Variety of explanations in 16</a:t>
            </a:r>
            <a:r>
              <a:rPr lang="en-US" baseline="30000" dirty="0" smtClean="0">
                <a:latin typeface="Trebuchet MS"/>
                <a:ea typeface="Wingdings"/>
                <a:cs typeface="Trebuchet MS"/>
                <a:sym typeface="Wingdings"/>
              </a:rPr>
              <a:t>th</a:t>
            </a:r>
            <a:r>
              <a:rPr lang="en-US" dirty="0" smtClean="0">
                <a:latin typeface="Trebuchet MS"/>
                <a:ea typeface="Wingdings"/>
                <a:cs typeface="Trebuchet MS"/>
                <a:sym typeface="Wingdings"/>
              </a:rPr>
              <a:t> to early 20</a:t>
            </a:r>
            <a:r>
              <a:rPr lang="en-US" baseline="30000" dirty="0" smtClean="0">
                <a:latin typeface="Trebuchet MS"/>
                <a:ea typeface="Wingdings"/>
                <a:cs typeface="Trebuchet MS"/>
                <a:sym typeface="Wingdings"/>
              </a:rPr>
              <a:t>th</a:t>
            </a:r>
            <a:r>
              <a:rPr lang="en-US" dirty="0" smtClean="0">
                <a:latin typeface="Trebuchet MS"/>
                <a:ea typeface="Wingdings"/>
                <a:cs typeface="Trebuchet MS"/>
                <a:sym typeface="Wingdings"/>
              </a:rPr>
              <a:t> centuries; examples?</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Divine providence, cultural superiority, scientific racism</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What happened to these theories after decolonization?</a:t>
            </a:r>
            <a:endParaRPr lang="en-US" dirty="0">
              <a:latin typeface="Trebuchet MS"/>
              <a:ea typeface="Wingdings"/>
              <a:cs typeface="Trebuchet MS"/>
              <a:sym typeface="Wingdings"/>
            </a:endParaRPr>
          </a:p>
          <a:p>
            <a:pPr marL="0" indent="0">
              <a:buNone/>
            </a:pPr>
            <a:r>
              <a:rPr lang="en-US" dirty="0" smtClean="0">
                <a:latin typeface="Trebuchet MS"/>
                <a:ea typeface="Wingdings"/>
                <a:cs typeface="Trebuchet MS"/>
                <a:sym typeface="Wingdings"/>
              </a:rPr>
              <a:t> Often reappeared in more subtle and sophisticated ways</a:t>
            </a:r>
          </a:p>
          <a:p>
            <a:pPr marL="0" indent="0">
              <a:buNone/>
            </a:pPr>
            <a:r>
              <a:rPr lang="en-US" dirty="0" smtClean="0">
                <a:latin typeface="Trebuchet MS"/>
                <a:ea typeface="Wingdings"/>
                <a:cs typeface="Trebuchet MS"/>
                <a:sym typeface="Wingdings"/>
              </a:rPr>
              <a:t> Modernization Theory in Post-WWII; “Westernization”</a:t>
            </a:r>
            <a:endParaRPr lang="en-US" dirty="0">
              <a:latin typeface="Trebuchet MS"/>
              <a:cs typeface="Trebuchet MS"/>
            </a:endParaRPr>
          </a:p>
          <a:p>
            <a:pPr marL="0" indent="0">
              <a:buNone/>
            </a:pPr>
            <a:endParaRPr lang="en-US" dirty="0">
              <a:latin typeface="Trebuchet MS"/>
              <a:cs typeface="Trebuchet MS"/>
            </a:endParaRPr>
          </a:p>
        </p:txBody>
      </p:sp>
      <p:pic>
        <p:nvPicPr>
          <p:cNvPr id="5" name="Picture 4"/>
          <p:cNvPicPr>
            <a:picLocks noChangeAspect="1"/>
          </p:cNvPicPr>
          <p:nvPr/>
        </p:nvPicPr>
        <p:blipFill>
          <a:blip r:embed="rId2"/>
          <a:stretch>
            <a:fillRect/>
          </a:stretch>
        </p:blipFill>
        <p:spPr>
          <a:xfrm>
            <a:off x="5854532" y="1600200"/>
            <a:ext cx="3162468" cy="5112657"/>
          </a:xfrm>
          <a:prstGeom prst="rect">
            <a:avLst/>
          </a:prstGeom>
        </p:spPr>
      </p:pic>
    </p:spTree>
    <p:extLst>
      <p:ext uri="{BB962C8B-B14F-4D97-AF65-F5344CB8AC3E}">
        <p14:creationId xmlns:p14="http://schemas.microsoft.com/office/powerpoint/2010/main" val="1127888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rebuchet MS"/>
                <a:cs typeface="Trebuchet MS"/>
              </a:rPr>
              <a:t>European Ascent and World History</a:t>
            </a:r>
            <a:endParaRPr lang="en-US" dirty="0">
              <a:latin typeface="Trebuchet MS"/>
              <a:cs typeface="Trebuchet MS"/>
            </a:endParaRPr>
          </a:p>
        </p:txBody>
      </p:sp>
      <p:sp>
        <p:nvSpPr>
          <p:cNvPr id="4" name="Content Placeholder 3"/>
          <p:cNvSpPr>
            <a:spLocks noGrp="1"/>
          </p:cNvSpPr>
          <p:nvPr>
            <p:ph sz="half" idx="2"/>
          </p:nvPr>
        </p:nvSpPr>
        <p:spPr>
          <a:xfrm>
            <a:off x="3736060" y="1600200"/>
            <a:ext cx="5280940" cy="5130800"/>
          </a:xfrm>
        </p:spPr>
        <p:txBody>
          <a:bodyPr>
            <a:normAutofit fontScale="92500" lnSpcReduction="20000"/>
          </a:bodyPr>
          <a:lstStyle/>
          <a:p>
            <a:pPr marL="0" indent="0">
              <a:buNone/>
            </a:pPr>
            <a:r>
              <a:rPr lang="en-US" dirty="0" smtClean="0">
                <a:latin typeface="Trebuchet MS"/>
                <a:ea typeface="Wingdings"/>
                <a:cs typeface="Trebuchet MS"/>
                <a:sym typeface="Wingdings"/>
              </a:rPr>
              <a:t> History, “Western Civilization,” “World History”</a:t>
            </a:r>
          </a:p>
          <a:p>
            <a:pPr marL="0" indent="0">
              <a:buNone/>
            </a:pPr>
            <a:r>
              <a:rPr lang="en-US" dirty="0" smtClean="0">
                <a:latin typeface="Trebuchet MS"/>
                <a:ea typeface="Wingdings"/>
                <a:cs typeface="Trebuchet MS"/>
                <a:sym typeface="Wingdings"/>
              </a:rPr>
              <a:t> Gandhi: “I think it would be a good idea!”</a:t>
            </a:r>
          </a:p>
          <a:p>
            <a:pPr marL="0" indent="0">
              <a:buNone/>
            </a:pPr>
            <a:r>
              <a:rPr lang="en-US" dirty="0" smtClean="0">
                <a:latin typeface="Trebuchet MS"/>
                <a:ea typeface="Wingdings"/>
                <a:cs typeface="Trebuchet MS"/>
                <a:sym typeface="Wingdings"/>
              </a:rPr>
              <a:t> “West and the Rest”</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err="1" smtClean="0">
                <a:latin typeface="Trebuchet MS"/>
                <a:ea typeface="Wingdings"/>
                <a:cs typeface="Trebuchet MS"/>
                <a:sym typeface="Wingdings"/>
              </a:rPr>
              <a:t>Blaut</a:t>
            </a:r>
            <a:r>
              <a:rPr lang="en-US" dirty="0" smtClean="0">
                <a:latin typeface="Trebuchet MS"/>
                <a:ea typeface="Wingdings"/>
                <a:cs typeface="Trebuchet MS"/>
                <a:sym typeface="Wingdings"/>
              </a:rPr>
              <a:t>, </a:t>
            </a:r>
            <a:r>
              <a:rPr lang="en-US" i="1" dirty="0" smtClean="0">
                <a:latin typeface="Trebuchet MS"/>
                <a:ea typeface="Wingdings"/>
                <a:cs typeface="Trebuchet MS"/>
                <a:sym typeface="Wingdings"/>
              </a:rPr>
              <a:t>The Colonizer’s Model of the World </a:t>
            </a:r>
            <a:r>
              <a:rPr lang="en-US" dirty="0" smtClean="0">
                <a:latin typeface="Trebuchet MS"/>
                <a:ea typeface="Wingdings"/>
                <a:cs typeface="Trebuchet MS"/>
                <a:sym typeface="Wingdings"/>
              </a:rPr>
              <a:t>(1993)</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Question of enduring significance, e.g. Diamond’s </a:t>
            </a:r>
            <a:r>
              <a:rPr lang="en-US" i="1" dirty="0" smtClean="0">
                <a:latin typeface="Trebuchet MS"/>
                <a:ea typeface="Wingdings"/>
                <a:cs typeface="Trebuchet MS"/>
                <a:sym typeface="Wingdings"/>
              </a:rPr>
              <a:t>Guns, Germs, Steel </a:t>
            </a:r>
            <a:r>
              <a:rPr lang="en-US" dirty="0" smtClean="0">
                <a:latin typeface="Trebuchet MS"/>
                <a:ea typeface="Wingdings"/>
                <a:cs typeface="Trebuchet MS"/>
                <a:sym typeface="Wingdings"/>
              </a:rPr>
              <a:t>(1997)</a:t>
            </a:r>
            <a:endParaRPr lang="en-US" dirty="0">
              <a:latin typeface="Trebuchet MS"/>
              <a:ea typeface="Wingdings"/>
              <a:cs typeface="Trebuchet MS"/>
              <a:sym typeface="Wingdings"/>
            </a:endParaRPr>
          </a:p>
          <a:p>
            <a:pPr marL="0" indent="0">
              <a:buNone/>
            </a:pPr>
            <a:r>
              <a:rPr lang="en-US" dirty="0" smtClean="0">
                <a:latin typeface="Trebuchet MS"/>
                <a:ea typeface="Wingdings"/>
                <a:cs typeface="Trebuchet MS"/>
                <a:sym typeface="Wingdings"/>
              </a:rPr>
              <a:t> Continuing disciplines and debates</a:t>
            </a:r>
            <a:endParaRPr lang="en-US" dirty="0">
              <a:latin typeface="Trebuchet MS"/>
              <a:ea typeface="Wingdings"/>
              <a:cs typeface="Trebuchet MS"/>
              <a:sym typeface="Wingdings"/>
            </a:endParaRPr>
          </a:p>
          <a:p>
            <a:pPr marL="0" indent="0">
              <a:buNone/>
            </a:pPr>
            <a:r>
              <a:rPr lang="en-US" dirty="0">
                <a:latin typeface="Trebuchet MS"/>
                <a:ea typeface="Wingdings"/>
                <a:cs typeface="Trebuchet MS"/>
                <a:sym typeface="Wingdings"/>
              </a:rPr>
              <a:t> </a:t>
            </a:r>
            <a:r>
              <a:rPr lang="en-US" dirty="0" smtClean="0">
                <a:latin typeface="Trebuchet MS"/>
                <a:ea typeface="Wingdings"/>
                <a:cs typeface="Trebuchet MS"/>
                <a:sym typeface="Wingdings"/>
              </a:rPr>
              <a:t>Be aware of historians’ intellectual formation</a:t>
            </a:r>
            <a:endParaRPr lang="en-US" dirty="0">
              <a:latin typeface="Trebuchet MS"/>
              <a:cs typeface="Trebuchet MS"/>
            </a:endParaRPr>
          </a:p>
        </p:txBody>
      </p:sp>
      <p:pic>
        <p:nvPicPr>
          <p:cNvPr id="5" name="Picture 4"/>
          <p:cNvPicPr>
            <a:picLocks noChangeAspect="1"/>
          </p:cNvPicPr>
          <p:nvPr/>
        </p:nvPicPr>
        <p:blipFill>
          <a:blip r:embed="rId2"/>
          <a:stretch>
            <a:fillRect/>
          </a:stretch>
        </p:blipFill>
        <p:spPr>
          <a:xfrm>
            <a:off x="14514" y="3948772"/>
            <a:ext cx="1828800" cy="2782228"/>
          </a:xfrm>
          <a:prstGeom prst="rect">
            <a:avLst/>
          </a:prstGeom>
        </p:spPr>
      </p:pic>
      <p:pic>
        <p:nvPicPr>
          <p:cNvPr id="7" name="Picture 6"/>
          <p:cNvPicPr>
            <a:picLocks noChangeAspect="1"/>
          </p:cNvPicPr>
          <p:nvPr/>
        </p:nvPicPr>
        <p:blipFill>
          <a:blip r:embed="rId3"/>
          <a:stretch>
            <a:fillRect/>
          </a:stretch>
        </p:blipFill>
        <p:spPr>
          <a:xfrm>
            <a:off x="217715" y="1600200"/>
            <a:ext cx="3301999" cy="2360929"/>
          </a:xfrm>
          <a:prstGeom prst="rect">
            <a:avLst/>
          </a:prstGeom>
        </p:spPr>
      </p:pic>
      <p:pic>
        <p:nvPicPr>
          <p:cNvPr id="8" name="Picture 7"/>
          <p:cNvPicPr>
            <a:picLocks noChangeAspect="1"/>
          </p:cNvPicPr>
          <p:nvPr/>
        </p:nvPicPr>
        <p:blipFill>
          <a:blip r:embed="rId4"/>
          <a:stretch>
            <a:fillRect/>
          </a:stretch>
        </p:blipFill>
        <p:spPr>
          <a:xfrm>
            <a:off x="1843314" y="3961128"/>
            <a:ext cx="1892745" cy="2769871"/>
          </a:xfrm>
          <a:prstGeom prst="rect">
            <a:avLst/>
          </a:prstGeom>
        </p:spPr>
      </p:pic>
    </p:spTree>
    <p:extLst>
      <p:ext uri="{BB962C8B-B14F-4D97-AF65-F5344CB8AC3E}">
        <p14:creationId xmlns:p14="http://schemas.microsoft.com/office/powerpoint/2010/main" val="4218450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92087" y="3268434"/>
            <a:ext cx="3382963" cy="2658837"/>
          </a:xfrm>
        </p:spPr>
        <p:txBody>
          <a:bodyPr>
            <a:noAutofit/>
          </a:bodyPr>
          <a:lstStyle/>
          <a:p>
            <a:pPr algn="r"/>
            <a:r>
              <a:rPr lang="en-US" sz="3600" dirty="0" smtClean="0">
                <a:latin typeface="Trebuchet MS"/>
                <a:cs typeface="Trebuchet MS"/>
              </a:rPr>
              <a:t>Niall Ferguson, </a:t>
            </a:r>
            <a:r>
              <a:rPr lang="en-US" sz="3600" dirty="0" err="1" smtClean="0">
                <a:latin typeface="Trebuchet MS"/>
                <a:cs typeface="Trebuchet MS"/>
              </a:rPr>
              <a:t>Nostalgist</a:t>
            </a:r>
            <a:r>
              <a:rPr lang="en-US" sz="3600" dirty="0" smtClean="0">
                <a:latin typeface="Trebuchet MS"/>
                <a:cs typeface="Trebuchet MS"/>
              </a:rPr>
              <a:t> for British Empire Who Plays One on TV</a:t>
            </a:r>
            <a:endParaRPr lang="en-US" sz="3600" dirty="0">
              <a:latin typeface="Trebuchet MS"/>
              <a:cs typeface="Trebuchet MS"/>
            </a:endParaRPr>
          </a:p>
        </p:txBody>
      </p:sp>
      <p:sp>
        <p:nvSpPr>
          <p:cNvPr id="11" name="Content Placeholder 10"/>
          <p:cNvSpPr>
            <a:spLocks noGrp="1"/>
          </p:cNvSpPr>
          <p:nvPr>
            <p:ph idx="1"/>
          </p:nvPr>
        </p:nvSpPr>
        <p:spPr>
          <a:xfrm>
            <a:off x="3575050" y="273050"/>
            <a:ext cx="5111750" cy="6403521"/>
          </a:xfrm>
        </p:spPr>
        <p:txBody>
          <a:bodyPr>
            <a:normAutofit fontScale="70000" lnSpcReduction="20000"/>
          </a:bodyPr>
          <a:lstStyle/>
          <a:p>
            <a:pPr marL="0" indent="0">
              <a:buNone/>
            </a:pPr>
            <a:r>
              <a:rPr lang="en-US" dirty="0">
                <a:latin typeface="Trebuchet MS"/>
                <a:cs typeface="Trebuchet MS"/>
              </a:rPr>
              <a:t>“The 19th-century empire undeniably pioneered free trade, free capital movements and, with the abolition of slavery, free </a:t>
            </a:r>
            <a:r>
              <a:rPr lang="en-US" dirty="0" err="1">
                <a:latin typeface="Trebuchet MS"/>
                <a:cs typeface="Trebuchet MS"/>
              </a:rPr>
              <a:t>labour</a:t>
            </a:r>
            <a:r>
              <a:rPr lang="en-US" dirty="0">
                <a:latin typeface="Trebuchet MS"/>
                <a:cs typeface="Trebuchet MS"/>
              </a:rPr>
              <a:t>. It invested immense sums in developing a global network of modern communications. It spread and enforced the rule of law over vast areas. Though it fought many small wars, the empire maintained a global peace unmatched before or since. In the 20th century too the empire more than justified its own existence. For the alternatives to British rule represented by the German and Japanese empires were clearly – and they admitted it themselves – far worse. And without its empire, it is inconceivable that Britain could have withstood </a:t>
            </a:r>
            <a:r>
              <a:rPr lang="en-US" dirty="0" smtClean="0">
                <a:latin typeface="Trebuchet MS"/>
                <a:cs typeface="Trebuchet MS"/>
              </a:rPr>
              <a:t>them” (N-</a:t>
            </a:r>
            <a:r>
              <a:rPr lang="en-US" dirty="0" err="1" smtClean="0">
                <a:latin typeface="Trebuchet MS"/>
                <a:cs typeface="Trebuchet MS"/>
              </a:rPr>
              <a:t>Ferg</a:t>
            </a:r>
            <a:r>
              <a:rPr lang="en-US" dirty="0">
                <a:latin typeface="Trebuchet MS"/>
                <a:cs typeface="Trebuchet MS"/>
              </a:rPr>
              <a:t>, </a:t>
            </a:r>
            <a:r>
              <a:rPr lang="en-US" i="1" dirty="0">
                <a:latin typeface="Trebuchet MS"/>
                <a:cs typeface="Trebuchet MS"/>
              </a:rPr>
              <a:t>Empire: The Rise and Demise of the British World Order and the Lessons for Global </a:t>
            </a:r>
            <a:r>
              <a:rPr lang="en-US" i="1" dirty="0" smtClean="0">
                <a:latin typeface="Trebuchet MS"/>
                <a:cs typeface="Trebuchet MS"/>
              </a:rPr>
              <a:t>Power </a:t>
            </a:r>
            <a:r>
              <a:rPr lang="en-US" dirty="0" smtClean="0">
                <a:latin typeface="Trebuchet MS"/>
                <a:cs typeface="Trebuchet MS"/>
              </a:rPr>
              <a:t>[New York: Basic, 2014], 304)</a:t>
            </a:r>
            <a:endParaRPr lang="en-US" dirty="0">
              <a:latin typeface="Trebuchet MS"/>
              <a:cs typeface="Trebuchet MS"/>
            </a:endParaRPr>
          </a:p>
        </p:txBody>
      </p:sp>
      <p:pic>
        <p:nvPicPr>
          <p:cNvPr id="12" name="Picture 11"/>
          <p:cNvPicPr>
            <a:picLocks noChangeAspect="1"/>
          </p:cNvPicPr>
          <p:nvPr/>
        </p:nvPicPr>
        <p:blipFill>
          <a:blip r:embed="rId3"/>
          <a:stretch>
            <a:fillRect/>
          </a:stretch>
        </p:blipFill>
        <p:spPr>
          <a:xfrm>
            <a:off x="82550" y="845456"/>
            <a:ext cx="3492500" cy="2324100"/>
          </a:xfrm>
          <a:prstGeom prst="rect">
            <a:avLst/>
          </a:prstGeom>
        </p:spPr>
      </p:pic>
    </p:spTree>
    <p:extLst>
      <p:ext uri="{BB962C8B-B14F-4D97-AF65-F5344CB8AC3E}">
        <p14:creationId xmlns:p14="http://schemas.microsoft.com/office/powerpoint/2010/main" val="1497268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4592" y="190503"/>
            <a:ext cx="6958576" cy="5416092"/>
          </a:xfrm>
          <a:prstGeom prst="rect">
            <a:avLst/>
          </a:prstGeom>
        </p:spPr>
      </p:pic>
      <p:pic>
        <p:nvPicPr>
          <p:cNvPr id="2" name="Picture 1"/>
          <p:cNvPicPr>
            <a:picLocks noChangeAspect="1"/>
          </p:cNvPicPr>
          <p:nvPr/>
        </p:nvPicPr>
        <p:blipFill>
          <a:blip r:embed="rId3"/>
          <a:stretch>
            <a:fillRect/>
          </a:stretch>
        </p:blipFill>
        <p:spPr>
          <a:xfrm>
            <a:off x="6428448" y="3280832"/>
            <a:ext cx="2630884" cy="3492499"/>
          </a:xfrm>
          <a:prstGeom prst="rect">
            <a:avLst/>
          </a:prstGeom>
        </p:spPr>
      </p:pic>
    </p:spTree>
    <p:extLst>
      <p:ext uri="{BB962C8B-B14F-4D97-AF65-F5344CB8AC3E}">
        <p14:creationId xmlns:p14="http://schemas.microsoft.com/office/powerpoint/2010/main" val="1599194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0"/>
            <a:ext cx="8736306" cy="6858000"/>
          </a:xfrm>
          <a:prstGeom prst="rect">
            <a:avLst/>
          </a:prstGeom>
        </p:spPr>
      </p:pic>
    </p:spTree>
    <p:extLst>
      <p:ext uri="{BB962C8B-B14F-4D97-AF65-F5344CB8AC3E}">
        <p14:creationId xmlns:p14="http://schemas.microsoft.com/office/powerpoint/2010/main" val="20544797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12020</TotalTime>
  <Words>549</Words>
  <Application>Microsoft Macintosh PowerPoint</Application>
  <PresentationFormat>On-screen Show (4:3)</PresentationFormat>
  <Paragraphs>43</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On Shafer’s “Southernization”</vt:lpstr>
      <vt:lpstr>Why Europe?</vt:lpstr>
      <vt:lpstr>PowerPoint Presentation</vt:lpstr>
      <vt:lpstr>PowerPoint Presentation</vt:lpstr>
      <vt:lpstr>Contemporary Explanations</vt:lpstr>
      <vt:lpstr>European Ascent and World History</vt:lpstr>
      <vt:lpstr>Niall Ferguson, Nostalgist for British Empire Who Plays One on TV</vt:lpstr>
      <vt:lpstr>PowerPoint Presentation</vt:lpstr>
      <vt:lpstr>PowerPoint Presentation</vt:lpstr>
      <vt:lpstr>Considerations on Southernization</vt:lpstr>
    </vt:vector>
  </TitlesOfParts>
  <Company>UCLA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 Creating a New Culture, 1730-1763</dc:title>
  <dc:creator>Brandon Reilly</dc:creator>
  <cp:lastModifiedBy>Brandon Reilly</cp:lastModifiedBy>
  <cp:revision>322</cp:revision>
  <dcterms:created xsi:type="dcterms:W3CDTF">2014-09-29T20:20:29Z</dcterms:created>
  <dcterms:modified xsi:type="dcterms:W3CDTF">2018-05-31T14:49:49Z</dcterms:modified>
</cp:coreProperties>
</file>