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43"/>
  </p:notesMasterIdLst>
  <p:handoutMasterIdLst>
    <p:handoutMasterId r:id="rId44"/>
  </p:handoutMasterIdLst>
  <p:sldIdLst>
    <p:sldId id="341" r:id="rId2"/>
    <p:sldId id="257" r:id="rId3"/>
    <p:sldId id="259" r:id="rId4"/>
    <p:sldId id="299" r:id="rId5"/>
    <p:sldId id="300" r:id="rId6"/>
    <p:sldId id="262" r:id="rId7"/>
    <p:sldId id="339" r:id="rId8"/>
    <p:sldId id="303" r:id="rId9"/>
    <p:sldId id="304" r:id="rId10"/>
    <p:sldId id="336" r:id="rId11"/>
    <p:sldId id="337" r:id="rId12"/>
    <p:sldId id="338" r:id="rId13"/>
    <p:sldId id="270" r:id="rId14"/>
    <p:sldId id="308" r:id="rId15"/>
    <p:sldId id="309" r:id="rId16"/>
    <p:sldId id="310" r:id="rId17"/>
    <p:sldId id="327" r:id="rId18"/>
    <p:sldId id="328" r:id="rId19"/>
    <p:sldId id="329" r:id="rId20"/>
    <p:sldId id="277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32" r:id="rId30"/>
    <p:sldId id="334" r:id="rId31"/>
    <p:sldId id="335" r:id="rId32"/>
    <p:sldId id="322" r:id="rId33"/>
    <p:sldId id="323" r:id="rId34"/>
    <p:sldId id="345" r:id="rId35"/>
    <p:sldId id="342" r:id="rId36"/>
    <p:sldId id="324" r:id="rId37"/>
    <p:sldId id="291" r:id="rId38"/>
    <p:sldId id="326" r:id="rId39"/>
    <p:sldId id="343" r:id="rId40"/>
    <p:sldId id="344" r:id="rId41"/>
    <p:sldId id="340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8" autoAdjust="0"/>
    <p:restoredTop sz="94674" autoAdjust="0"/>
  </p:normalViewPr>
  <p:slideViewPr>
    <p:cSldViewPr>
      <p:cViewPr>
        <p:scale>
          <a:sx n="80" d="100"/>
          <a:sy n="80" d="100"/>
        </p:scale>
        <p:origin x="-1186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5C73DE8E-61FF-45C7-977C-F963D3E7E57A}"/>
    <pc:docChg chg="undo custSel addSld modSld">
      <pc:chgData name="Gayle Williams" userId="6ab5df13f295c5d0" providerId="LiveId" clId="{5C73DE8E-61FF-45C7-977C-F963D3E7E57A}" dt="2020-07-13T05:54:20.615" v="2045" actId="692"/>
      <pc:docMkLst>
        <pc:docMk/>
      </pc:docMkLst>
      <pc:sldChg chg="modSp mod">
        <pc:chgData name="Gayle Williams" userId="6ab5df13f295c5d0" providerId="LiveId" clId="{5C73DE8E-61FF-45C7-977C-F963D3E7E57A}" dt="2020-07-13T03:31:46.571" v="1" actId="207"/>
        <pc:sldMkLst>
          <pc:docMk/>
          <pc:sldMk cId="3770834937" sldId="262"/>
        </pc:sldMkLst>
        <pc:spChg chg="mod">
          <ac:chgData name="Gayle Williams" userId="6ab5df13f295c5d0" providerId="LiveId" clId="{5C73DE8E-61FF-45C7-977C-F963D3E7E57A}" dt="2020-07-13T03:31:46.571" v="1" actId="207"/>
          <ac:spMkLst>
            <pc:docMk/>
            <pc:sldMk cId="3770834937" sldId="262"/>
            <ac:spMk id="2" creationId="{00000000-0000-0000-0000-000000000000}"/>
          </ac:spMkLst>
        </pc:spChg>
      </pc:sldChg>
      <pc:sldChg chg="modSp mod">
        <pc:chgData name="Gayle Williams" userId="6ab5df13f295c5d0" providerId="LiveId" clId="{5C73DE8E-61FF-45C7-977C-F963D3E7E57A}" dt="2020-07-13T04:31:05.728" v="491" actId="20577"/>
        <pc:sldMkLst>
          <pc:docMk/>
          <pc:sldMk cId="1706756286" sldId="270"/>
        </pc:sldMkLst>
        <pc:spChg chg="mod">
          <ac:chgData name="Gayle Williams" userId="6ab5df13f295c5d0" providerId="LiveId" clId="{5C73DE8E-61FF-45C7-977C-F963D3E7E57A}" dt="2020-07-13T04:31:05.728" v="491" actId="20577"/>
          <ac:spMkLst>
            <pc:docMk/>
            <pc:sldMk cId="1706756286" sldId="270"/>
            <ac:spMk id="2" creationId="{00000000-0000-0000-0000-000000000000}"/>
          </ac:spMkLst>
        </pc:spChg>
      </pc:sldChg>
      <pc:sldChg chg="modSp mod modAnim">
        <pc:chgData name="Gayle Williams" userId="6ab5df13f295c5d0" providerId="LiveId" clId="{5C73DE8E-61FF-45C7-977C-F963D3E7E57A}" dt="2020-07-13T03:34:40.755" v="39" actId="6549"/>
        <pc:sldMkLst>
          <pc:docMk/>
          <pc:sldMk cId="3462648366" sldId="303"/>
        </pc:sldMkLst>
        <pc:spChg chg="mod">
          <ac:chgData name="Gayle Williams" userId="6ab5df13f295c5d0" providerId="LiveId" clId="{5C73DE8E-61FF-45C7-977C-F963D3E7E57A}" dt="2020-07-13T03:34:40.755" v="39" actId="6549"/>
          <ac:spMkLst>
            <pc:docMk/>
            <pc:sldMk cId="3462648366" sldId="303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3:34:08.556" v="31" actId="207"/>
          <ac:spMkLst>
            <pc:docMk/>
            <pc:sldMk cId="3462648366" sldId="303"/>
            <ac:spMk id="7" creationId="{00000000-0000-0000-0000-000000000000}"/>
          </ac:spMkLst>
        </pc:spChg>
      </pc:sldChg>
      <pc:sldChg chg="addSp modSp mod">
        <pc:chgData name="Gayle Williams" userId="6ab5df13f295c5d0" providerId="LiveId" clId="{5C73DE8E-61FF-45C7-977C-F963D3E7E57A}" dt="2020-07-13T03:41:52.860" v="229" actId="1076"/>
        <pc:sldMkLst>
          <pc:docMk/>
          <pc:sldMk cId="894584188" sldId="304"/>
        </pc:sldMkLst>
        <pc:spChg chg="mod">
          <ac:chgData name="Gayle Williams" userId="6ab5df13f295c5d0" providerId="LiveId" clId="{5C73DE8E-61FF-45C7-977C-F963D3E7E57A}" dt="2020-07-13T03:41:49.742" v="228" actId="114"/>
          <ac:spMkLst>
            <pc:docMk/>
            <pc:sldMk cId="894584188" sldId="304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3:35:10.188" v="41" actId="207"/>
          <ac:spMkLst>
            <pc:docMk/>
            <pc:sldMk cId="894584188" sldId="304"/>
            <ac:spMk id="10" creationId="{00000000-0000-0000-0000-000000000000}"/>
          </ac:spMkLst>
        </pc:spChg>
        <pc:picChg chg="add mod">
          <ac:chgData name="Gayle Williams" userId="6ab5df13f295c5d0" providerId="LiveId" clId="{5C73DE8E-61FF-45C7-977C-F963D3E7E57A}" dt="2020-07-13T03:38:21.084" v="172" actId="1076"/>
          <ac:picMkLst>
            <pc:docMk/>
            <pc:sldMk cId="894584188" sldId="304"/>
            <ac:picMk id="4" creationId="{062EA14F-39E2-42D5-B7D8-843377E95069}"/>
          </ac:picMkLst>
        </pc:picChg>
        <pc:picChg chg="mod ord">
          <ac:chgData name="Gayle Williams" userId="6ab5df13f295c5d0" providerId="LiveId" clId="{5C73DE8E-61FF-45C7-977C-F963D3E7E57A}" dt="2020-07-13T03:38:42.355" v="176" actId="14100"/>
          <ac:picMkLst>
            <pc:docMk/>
            <pc:sldMk cId="894584188" sldId="304"/>
            <ac:picMk id="6" creationId="{00000000-0000-0000-0000-000000000000}"/>
          </ac:picMkLst>
        </pc:picChg>
        <pc:picChg chg="mod ord">
          <ac:chgData name="Gayle Williams" userId="6ab5df13f295c5d0" providerId="LiveId" clId="{5C73DE8E-61FF-45C7-977C-F963D3E7E57A}" dt="2020-07-13T03:41:11.003" v="203" actId="1076"/>
          <ac:picMkLst>
            <pc:docMk/>
            <pc:sldMk cId="894584188" sldId="304"/>
            <ac:picMk id="7" creationId="{00000000-0000-0000-0000-000000000000}"/>
          </ac:picMkLst>
        </pc:picChg>
        <pc:picChg chg="mod ord">
          <ac:chgData name="Gayle Williams" userId="6ab5df13f295c5d0" providerId="LiveId" clId="{5C73DE8E-61FF-45C7-977C-F963D3E7E57A}" dt="2020-07-13T03:41:52.860" v="229" actId="1076"/>
          <ac:picMkLst>
            <pc:docMk/>
            <pc:sldMk cId="894584188" sldId="304"/>
            <ac:picMk id="8" creationId="{00000000-0000-0000-0000-000000000000}"/>
          </ac:picMkLst>
        </pc:picChg>
      </pc:sldChg>
      <pc:sldChg chg="modSp">
        <pc:chgData name="Gayle Williams" userId="6ab5df13f295c5d0" providerId="LiveId" clId="{5C73DE8E-61FF-45C7-977C-F963D3E7E57A}" dt="2020-07-13T04:17:27.956" v="304" actId="207"/>
        <pc:sldMkLst>
          <pc:docMk/>
          <pc:sldMk cId="2394987809" sldId="308"/>
        </pc:sldMkLst>
        <pc:spChg chg="mod">
          <ac:chgData name="Gayle Williams" userId="6ab5df13f295c5d0" providerId="LiveId" clId="{5C73DE8E-61FF-45C7-977C-F963D3E7E57A}" dt="2020-07-13T04:17:27.956" v="304" actId="207"/>
          <ac:spMkLst>
            <pc:docMk/>
            <pc:sldMk cId="2394987809" sldId="308"/>
            <ac:spMk id="5" creationId="{00000000-0000-0000-0000-000000000000}"/>
          </ac:spMkLst>
        </pc:spChg>
      </pc:sldChg>
      <pc:sldChg chg="modSp mod">
        <pc:chgData name="Gayle Williams" userId="6ab5df13f295c5d0" providerId="LiveId" clId="{5C73DE8E-61FF-45C7-977C-F963D3E7E57A}" dt="2020-07-13T04:33:10.576" v="498" actId="14826"/>
        <pc:sldMkLst>
          <pc:docMk/>
          <pc:sldMk cId="3847745333" sldId="309"/>
        </pc:sldMkLst>
        <pc:spChg chg="mod">
          <ac:chgData name="Gayle Williams" userId="6ab5df13f295c5d0" providerId="LiveId" clId="{5C73DE8E-61FF-45C7-977C-F963D3E7E57A}" dt="2020-07-13T04:19:26.550" v="307" actId="114"/>
          <ac:spMkLst>
            <pc:docMk/>
            <pc:sldMk cId="3847745333" sldId="309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4:31:09.077" v="496" actId="20577"/>
          <ac:spMkLst>
            <pc:docMk/>
            <pc:sldMk cId="3847745333" sldId="309"/>
            <ac:spMk id="6" creationId="{00000000-0000-0000-0000-000000000000}"/>
          </ac:spMkLst>
        </pc:spChg>
        <pc:picChg chg="mod">
          <ac:chgData name="Gayle Williams" userId="6ab5df13f295c5d0" providerId="LiveId" clId="{5C73DE8E-61FF-45C7-977C-F963D3E7E57A}" dt="2020-07-13T04:33:10.576" v="498" actId="14826"/>
          <ac:picMkLst>
            <pc:docMk/>
            <pc:sldMk cId="3847745333" sldId="309"/>
            <ac:picMk id="8" creationId="{FC39038C-1819-9C42-83E6-3569998FBB26}"/>
          </ac:picMkLst>
        </pc:picChg>
      </pc:sldChg>
      <pc:sldChg chg="modSp">
        <pc:chgData name="Gayle Williams" userId="6ab5df13f295c5d0" providerId="LiveId" clId="{5C73DE8E-61FF-45C7-977C-F963D3E7E57A}" dt="2020-07-13T04:34:28.359" v="500" actId="207"/>
        <pc:sldMkLst>
          <pc:docMk/>
          <pc:sldMk cId="801864725" sldId="310"/>
        </pc:sldMkLst>
        <pc:spChg chg="mod">
          <ac:chgData name="Gayle Williams" userId="6ab5df13f295c5d0" providerId="LiveId" clId="{5C73DE8E-61FF-45C7-977C-F963D3E7E57A}" dt="2020-07-13T04:34:28.359" v="500" actId="207"/>
          <ac:spMkLst>
            <pc:docMk/>
            <pc:sldMk cId="801864725" sldId="310"/>
            <ac:spMk id="5" creationId="{00000000-0000-0000-0000-000000000000}"/>
          </ac:spMkLst>
        </pc:spChg>
      </pc:sldChg>
      <pc:sldChg chg="addSp modSp mod">
        <pc:chgData name="Gayle Williams" userId="6ab5df13f295c5d0" providerId="LiveId" clId="{5C73DE8E-61FF-45C7-977C-F963D3E7E57A}" dt="2020-07-13T05:01:46.037" v="660" actId="1076"/>
        <pc:sldMkLst>
          <pc:docMk/>
          <pc:sldMk cId="1523780484" sldId="315"/>
        </pc:sldMkLst>
        <pc:spChg chg="mod">
          <ac:chgData name="Gayle Williams" userId="6ab5df13f295c5d0" providerId="LiveId" clId="{5C73DE8E-61FF-45C7-977C-F963D3E7E57A}" dt="2020-07-13T05:01:39.958" v="659" actId="20577"/>
          <ac:spMkLst>
            <pc:docMk/>
            <pc:sldMk cId="1523780484" sldId="315"/>
            <ac:spMk id="5" creationId="{00000000-0000-0000-0000-000000000000}"/>
          </ac:spMkLst>
        </pc:spChg>
        <pc:picChg chg="add mod">
          <ac:chgData name="Gayle Williams" userId="6ab5df13f295c5d0" providerId="LiveId" clId="{5C73DE8E-61FF-45C7-977C-F963D3E7E57A}" dt="2020-07-13T05:01:46.037" v="660" actId="1076"/>
          <ac:picMkLst>
            <pc:docMk/>
            <pc:sldMk cId="1523780484" sldId="315"/>
            <ac:picMk id="4" creationId="{02EA252E-FA9C-412A-B36F-F8BBFCAEE90E}"/>
          </ac:picMkLst>
        </pc:picChg>
      </pc:sldChg>
      <pc:sldChg chg="modSp">
        <pc:chgData name="Gayle Williams" userId="6ab5df13f295c5d0" providerId="LiveId" clId="{5C73DE8E-61FF-45C7-977C-F963D3E7E57A}" dt="2020-07-13T05:03:18.654" v="976" actId="6549"/>
        <pc:sldMkLst>
          <pc:docMk/>
          <pc:sldMk cId="1510914346" sldId="316"/>
        </pc:sldMkLst>
        <pc:spChg chg="mod">
          <ac:chgData name="Gayle Williams" userId="6ab5df13f295c5d0" providerId="LiveId" clId="{5C73DE8E-61FF-45C7-977C-F963D3E7E57A}" dt="2020-07-13T05:03:18.654" v="976" actId="6549"/>
          <ac:spMkLst>
            <pc:docMk/>
            <pc:sldMk cId="1510914346" sldId="316"/>
            <ac:spMk id="5" creationId="{00000000-0000-0000-0000-000000000000}"/>
          </ac:spMkLst>
        </pc:spChg>
      </pc:sldChg>
      <pc:sldChg chg="modSp">
        <pc:chgData name="Gayle Williams" userId="6ab5df13f295c5d0" providerId="LiveId" clId="{5C73DE8E-61FF-45C7-977C-F963D3E7E57A}" dt="2020-07-13T05:04:01.961" v="987" actId="114"/>
        <pc:sldMkLst>
          <pc:docMk/>
          <pc:sldMk cId="2484581647" sldId="317"/>
        </pc:sldMkLst>
        <pc:spChg chg="mod">
          <ac:chgData name="Gayle Williams" userId="6ab5df13f295c5d0" providerId="LiveId" clId="{5C73DE8E-61FF-45C7-977C-F963D3E7E57A}" dt="2020-07-13T05:04:01.961" v="987" actId="114"/>
          <ac:spMkLst>
            <pc:docMk/>
            <pc:sldMk cId="2484581647" sldId="317"/>
            <ac:spMk id="5" creationId="{00000000-0000-0000-0000-000000000000}"/>
          </ac:spMkLst>
        </pc:spChg>
      </pc:sldChg>
      <pc:sldChg chg="addSp modSp mod">
        <pc:chgData name="Gayle Williams" userId="6ab5df13f295c5d0" providerId="LiveId" clId="{5C73DE8E-61FF-45C7-977C-F963D3E7E57A}" dt="2020-07-13T05:06:41.798" v="1030" actId="1076"/>
        <pc:sldMkLst>
          <pc:docMk/>
          <pc:sldMk cId="3898610566" sldId="318"/>
        </pc:sldMkLst>
        <pc:spChg chg="mod">
          <ac:chgData name="Gayle Williams" userId="6ab5df13f295c5d0" providerId="LiveId" clId="{5C73DE8E-61FF-45C7-977C-F963D3E7E57A}" dt="2020-07-13T05:06:34.784" v="1028" actId="20577"/>
          <ac:spMkLst>
            <pc:docMk/>
            <pc:sldMk cId="3898610566" sldId="318"/>
            <ac:spMk id="5" creationId="{00000000-0000-0000-0000-000000000000}"/>
          </ac:spMkLst>
        </pc:spChg>
        <pc:picChg chg="mod">
          <ac:chgData name="Gayle Williams" userId="6ab5df13f295c5d0" providerId="LiveId" clId="{5C73DE8E-61FF-45C7-977C-F963D3E7E57A}" dt="2020-07-13T05:05:40.916" v="990" actId="1076"/>
          <ac:picMkLst>
            <pc:docMk/>
            <pc:sldMk cId="3898610566" sldId="318"/>
            <ac:picMk id="6" creationId="{00000000-0000-0000-0000-000000000000}"/>
          </ac:picMkLst>
        </pc:picChg>
        <pc:picChg chg="add mod">
          <ac:chgData name="Gayle Williams" userId="6ab5df13f295c5d0" providerId="LiveId" clId="{5C73DE8E-61FF-45C7-977C-F963D3E7E57A}" dt="2020-07-13T05:06:41.798" v="1030" actId="1076"/>
          <ac:picMkLst>
            <pc:docMk/>
            <pc:sldMk cId="3898610566" sldId="318"/>
            <ac:picMk id="7" creationId="{B8425D50-08F2-4902-ACBC-4E61E0695C30}"/>
          </ac:picMkLst>
        </pc:picChg>
      </pc:sldChg>
      <pc:sldChg chg="modSp">
        <pc:chgData name="Gayle Williams" userId="6ab5df13f295c5d0" providerId="LiveId" clId="{5C73DE8E-61FF-45C7-977C-F963D3E7E57A}" dt="2020-07-13T05:07:26.690" v="1034" actId="207"/>
        <pc:sldMkLst>
          <pc:docMk/>
          <pc:sldMk cId="2673177019" sldId="319"/>
        </pc:sldMkLst>
        <pc:spChg chg="mod">
          <ac:chgData name="Gayle Williams" userId="6ab5df13f295c5d0" providerId="LiveId" clId="{5C73DE8E-61FF-45C7-977C-F963D3E7E57A}" dt="2020-07-13T05:07:26.690" v="1034" actId="207"/>
          <ac:spMkLst>
            <pc:docMk/>
            <pc:sldMk cId="2673177019" sldId="319"/>
            <ac:spMk id="3" creationId="{00000000-0000-0000-0000-000000000000}"/>
          </ac:spMkLst>
        </pc:spChg>
      </pc:sldChg>
      <pc:sldChg chg="modSp">
        <pc:chgData name="Gayle Williams" userId="6ab5df13f295c5d0" providerId="LiveId" clId="{5C73DE8E-61FF-45C7-977C-F963D3E7E57A}" dt="2020-07-13T05:08:03.149" v="1036" actId="114"/>
        <pc:sldMkLst>
          <pc:docMk/>
          <pc:sldMk cId="754022881" sldId="320"/>
        </pc:sldMkLst>
        <pc:spChg chg="mod">
          <ac:chgData name="Gayle Williams" userId="6ab5df13f295c5d0" providerId="LiveId" clId="{5C73DE8E-61FF-45C7-977C-F963D3E7E57A}" dt="2020-07-13T05:08:03.149" v="1036" actId="114"/>
          <ac:spMkLst>
            <pc:docMk/>
            <pc:sldMk cId="754022881" sldId="320"/>
            <ac:spMk id="15" creationId="{00000000-0000-0000-0000-000000000000}"/>
          </ac:spMkLst>
        </pc:spChg>
      </pc:sldChg>
      <pc:sldChg chg="modSp mod modAnim">
        <pc:chgData name="Gayle Williams" userId="6ab5df13f295c5d0" providerId="LiveId" clId="{5C73DE8E-61FF-45C7-977C-F963D3E7E57A}" dt="2020-07-13T05:27:38.607" v="1237" actId="207"/>
        <pc:sldMkLst>
          <pc:docMk/>
          <pc:sldMk cId="2710055773" sldId="321"/>
        </pc:sldMkLst>
        <pc:spChg chg="mod">
          <ac:chgData name="Gayle Williams" userId="6ab5df13f295c5d0" providerId="LiveId" clId="{5C73DE8E-61FF-45C7-977C-F963D3E7E57A}" dt="2020-07-13T05:27:38.607" v="1237" actId="207"/>
          <ac:spMkLst>
            <pc:docMk/>
            <pc:sldMk cId="2710055773" sldId="321"/>
            <ac:spMk id="5" creationId="{00000000-0000-0000-0000-000000000000}"/>
          </ac:spMkLst>
        </pc:spChg>
      </pc:sldChg>
      <pc:sldChg chg="modSp">
        <pc:chgData name="Gayle Williams" userId="6ab5df13f295c5d0" providerId="LiveId" clId="{5C73DE8E-61FF-45C7-977C-F963D3E7E57A}" dt="2020-07-13T05:35:30.526" v="1323" actId="207"/>
        <pc:sldMkLst>
          <pc:docMk/>
          <pc:sldMk cId="3125426921" sldId="322"/>
        </pc:sldMkLst>
        <pc:spChg chg="mod">
          <ac:chgData name="Gayle Williams" userId="6ab5df13f295c5d0" providerId="LiveId" clId="{5C73DE8E-61FF-45C7-977C-F963D3E7E57A}" dt="2020-07-13T05:35:30.526" v="1323" actId="207"/>
          <ac:spMkLst>
            <pc:docMk/>
            <pc:sldMk cId="3125426921" sldId="322"/>
            <ac:spMk id="5" creationId="{00000000-0000-0000-0000-000000000000}"/>
          </ac:spMkLst>
        </pc:spChg>
      </pc:sldChg>
      <pc:sldChg chg="modSp mod">
        <pc:chgData name="Gayle Williams" userId="6ab5df13f295c5d0" providerId="LiveId" clId="{5C73DE8E-61FF-45C7-977C-F963D3E7E57A}" dt="2020-07-13T05:36:20.600" v="1328" actId="114"/>
        <pc:sldMkLst>
          <pc:docMk/>
          <pc:sldMk cId="3082512811" sldId="323"/>
        </pc:sldMkLst>
        <pc:spChg chg="mod">
          <ac:chgData name="Gayle Williams" userId="6ab5df13f295c5d0" providerId="LiveId" clId="{5C73DE8E-61FF-45C7-977C-F963D3E7E57A}" dt="2020-07-13T05:36:20.600" v="1328" actId="114"/>
          <ac:spMkLst>
            <pc:docMk/>
            <pc:sldMk cId="3082512811" sldId="323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5:35:51.541" v="1325" actId="1076"/>
          <ac:spMkLst>
            <pc:docMk/>
            <pc:sldMk cId="3082512811" sldId="323"/>
            <ac:spMk id="7" creationId="{00000000-0000-0000-0000-000000000000}"/>
          </ac:spMkLst>
        </pc:spChg>
      </pc:sldChg>
      <pc:sldChg chg="modSp mod">
        <pc:chgData name="Gayle Williams" userId="6ab5df13f295c5d0" providerId="LiveId" clId="{5C73DE8E-61FF-45C7-977C-F963D3E7E57A}" dt="2020-07-13T05:48:21.342" v="1786" actId="20577"/>
        <pc:sldMkLst>
          <pc:docMk/>
          <pc:sldMk cId="1339524156" sldId="324"/>
        </pc:sldMkLst>
        <pc:spChg chg="mod">
          <ac:chgData name="Gayle Williams" userId="6ab5df13f295c5d0" providerId="LiveId" clId="{5C73DE8E-61FF-45C7-977C-F963D3E7E57A}" dt="2020-07-13T05:48:21.342" v="1786" actId="20577"/>
          <ac:spMkLst>
            <pc:docMk/>
            <pc:sldMk cId="1339524156" sldId="324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5:37:16.406" v="1329" actId="14100"/>
          <ac:spMkLst>
            <pc:docMk/>
            <pc:sldMk cId="1339524156" sldId="324"/>
            <ac:spMk id="7" creationId="{00000000-0000-0000-0000-000000000000}"/>
          </ac:spMkLst>
        </pc:spChg>
      </pc:sldChg>
      <pc:sldChg chg="addSp modSp mod">
        <pc:chgData name="Gayle Williams" userId="6ab5df13f295c5d0" providerId="LiveId" clId="{5C73DE8E-61FF-45C7-977C-F963D3E7E57A}" dt="2020-07-13T05:50:07.049" v="1820" actId="114"/>
        <pc:sldMkLst>
          <pc:docMk/>
          <pc:sldMk cId="2116366151" sldId="326"/>
        </pc:sldMkLst>
        <pc:spChg chg="mod">
          <ac:chgData name="Gayle Williams" userId="6ab5df13f295c5d0" providerId="LiveId" clId="{5C73DE8E-61FF-45C7-977C-F963D3E7E57A}" dt="2020-07-13T05:50:07.049" v="1820" actId="114"/>
          <ac:spMkLst>
            <pc:docMk/>
            <pc:sldMk cId="2116366151" sldId="326"/>
            <ac:spMk id="5" creationId="{00000000-0000-0000-0000-000000000000}"/>
          </ac:spMkLst>
        </pc:spChg>
        <pc:picChg chg="add mod">
          <ac:chgData name="Gayle Williams" userId="6ab5df13f295c5d0" providerId="LiveId" clId="{5C73DE8E-61FF-45C7-977C-F963D3E7E57A}" dt="2020-07-13T05:49:07.495" v="1808" actId="1076"/>
          <ac:picMkLst>
            <pc:docMk/>
            <pc:sldMk cId="2116366151" sldId="326"/>
            <ac:picMk id="4" creationId="{B778808F-D0AF-48CD-983C-FE7E577CEC9D}"/>
          </ac:picMkLst>
        </pc:picChg>
      </pc:sldChg>
      <pc:sldChg chg="modSp mod modAnim">
        <pc:chgData name="Gayle Williams" userId="6ab5df13f295c5d0" providerId="LiveId" clId="{5C73DE8E-61FF-45C7-977C-F963D3E7E57A}" dt="2020-07-13T04:38:50.599" v="625" actId="20577"/>
        <pc:sldMkLst>
          <pc:docMk/>
          <pc:sldMk cId="821293584" sldId="327"/>
        </pc:sldMkLst>
        <pc:spChg chg="mod">
          <ac:chgData name="Gayle Williams" userId="6ab5df13f295c5d0" providerId="LiveId" clId="{5C73DE8E-61FF-45C7-977C-F963D3E7E57A}" dt="2020-07-13T04:38:50.599" v="625" actId="20577"/>
          <ac:spMkLst>
            <pc:docMk/>
            <pc:sldMk cId="821293584" sldId="327"/>
            <ac:spMk id="5" creationId="{2FC7D940-3343-CC40-868D-2D9C8D15AD0C}"/>
          </ac:spMkLst>
        </pc:spChg>
        <pc:spChg chg="mod">
          <ac:chgData name="Gayle Williams" userId="6ab5df13f295c5d0" providerId="LiveId" clId="{5C73DE8E-61FF-45C7-977C-F963D3E7E57A}" dt="2020-07-13T04:35:55.637" v="523" actId="207"/>
          <ac:spMkLst>
            <pc:docMk/>
            <pc:sldMk cId="821293584" sldId="327"/>
            <ac:spMk id="6" creationId="{00000000-0000-0000-0000-000000000000}"/>
          </ac:spMkLst>
        </pc:spChg>
        <pc:picChg chg="mod">
          <ac:chgData name="Gayle Williams" userId="6ab5df13f295c5d0" providerId="LiveId" clId="{5C73DE8E-61FF-45C7-977C-F963D3E7E57A}" dt="2020-07-13T04:37:25.460" v="527" actId="1076"/>
          <ac:picMkLst>
            <pc:docMk/>
            <pc:sldMk cId="821293584" sldId="327"/>
            <ac:picMk id="7" creationId="{CB93958F-15B9-174A-9A85-68765EA631F9}"/>
          </ac:picMkLst>
        </pc:picChg>
      </pc:sldChg>
      <pc:sldChg chg="modSp">
        <pc:chgData name="Gayle Williams" userId="6ab5df13f295c5d0" providerId="LiveId" clId="{5C73DE8E-61FF-45C7-977C-F963D3E7E57A}" dt="2020-07-13T04:44:15.830" v="627" actId="207"/>
        <pc:sldMkLst>
          <pc:docMk/>
          <pc:sldMk cId="4008422250" sldId="328"/>
        </pc:sldMkLst>
        <pc:spChg chg="mod">
          <ac:chgData name="Gayle Williams" userId="6ab5df13f295c5d0" providerId="LiveId" clId="{5C73DE8E-61FF-45C7-977C-F963D3E7E57A}" dt="2020-07-13T04:44:15.830" v="627" actId="207"/>
          <ac:spMkLst>
            <pc:docMk/>
            <pc:sldMk cId="4008422250" sldId="328"/>
            <ac:spMk id="5" creationId="{2FC7D940-3343-CC40-868D-2D9C8D15AD0C}"/>
          </ac:spMkLst>
        </pc:spChg>
      </pc:sldChg>
      <pc:sldChg chg="modSp">
        <pc:chgData name="Gayle Williams" userId="6ab5df13f295c5d0" providerId="LiveId" clId="{5C73DE8E-61FF-45C7-977C-F963D3E7E57A}" dt="2020-07-13T05:00:15.385" v="632" actId="113"/>
        <pc:sldMkLst>
          <pc:docMk/>
          <pc:sldMk cId="61995527" sldId="329"/>
        </pc:sldMkLst>
        <pc:spChg chg="mod">
          <ac:chgData name="Gayle Williams" userId="6ab5df13f295c5d0" providerId="LiveId" clId="{5C73DE8E-61FF-45C7-977C-F963D3E7E57A}" dt="2020-07-13T05:00:15.385" v="632" actId="113"/>
          <ac:spMkLst>
            <pc:docMk/>
            <pc:sldMk cId="61995527" sldId="329"/>
            <ac:spMk id="5" creationId="{418E7622-8993-374F-A1E9-2CC23025CBED}"/>
          </ac:spMkLst>
        </pc:spChg>
      </pc:sldChg>
      <pc:sldChg chg="modSp modAnim">
        <pc:chgData name="Gayle Williams" userId="6ab5df13f295c5d0" providerId="LiveId" clId="{5C73DE8E-61FF-45C7-977C-F963D3E7E57A}" dt="2020-07-13T05:28:03.508" v="1242" actId="114"/>
        <pc:sldMkLst>
          <pc:docMk/>
          <pc:sldMk cId="744962346" sldId="332"/>
        </pc:sldMkLst>
        <pc:spChg chg="mod">
          <ac:chgData name="Gayle Williams" userId="6ab5df13f295c5d0" providerId="LiveId" clId="{5C73DE8E-61FF-45C7-977C-F963D3E7E57A}" dt="2020-07-13T05:28:03.508" v="1242" actId="114"/>
          <ac:spMkLst>
            <pc:docMk/>
            <pc:sldMk cId="744962346" sldId="332"/>
            <ac:spMk id="5" creationId="{00000000-0000-0000-0000-000000000000}"/>
          </ac:spMkLst>
        </pc:spChg>
      </pc:sldChg>
      <pc:sldChg chg="modSp mod">
        <pc:chgData name="Gayle Williams" userId="6ab5df13f295c5d0" providerId="LiveId" clId="{5C73DE8E-61FF-45C7-977C-F963D3E7E57A}" dt="2020-07-13T05:35:40.174" v="1324" actId="1076"/>
        <pc:sldMkLst>
          <pc:docMk/>
          <pc:sldMk cId="994191065" sldId="333"/>
        </pc:sldMkLst>
        <pc:spChg chg="mod">
          <ac:chgData name="Gayle Williams" userId="6ab5df13f295c5d0" providerId="LiveId" clId="{5C73DE8E-61FF-45C7-977C-F963D3E7E57A}" dt="2020-07-13T05:35:40.174" v="1324" actId="1076"/>
          <ac:spMkLst>
            <pc:docMk/>
            <pc:sldMk cId="994191065" sldId="333"/>
            <ac:spMk id="7" creationId="{00000000-0000-0000-0000-000000000000}"/>
          </ac:spMkLst>
        </pc:spChg>
      </pc:sldChg>
      <pc:sldChg chg="modSp mod modAnim">
        <pc:chgData name="Gayle Williams" userId="6ab5df13f295c5d0" providerId="LiveId" clId="{5C73DE8E-61FF-45C7-977C-F963D3E7E57A}" dt="2020-07-13T05:30:02.573" v="1309" actId="207"/>
        <pc:sldMkLst>
          <pc:docMk/>
          <pc:sldMk cId="146993935" sldId="334"/>
        </pc:sldMkLst>
        <pc:spChg chg="mod">
          <ac:chgData name="Gayle Williams" userId="6ab5df13f295c5d0" providerId="LiveId" clId="{5C73DE8E-61FF-45C7-977C-F963D3E7E57A}" dt="2020-07-13T05:30:02.573" v="1309" actId="207"/>
          <ac:spMkLst>
            <pc:docMk/>
            <pc:sldMk cId="146993935" sldId="334"/>
            <ac:spMk id="5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5:28:17.102" v="1249" actId="20577"/>
          <ac:spMkLst>
            <pc:docMk/>
            <pc:sldMk cId="146993935" sldId="334"/>
            <ac:spMk id="7" creationId="{00000000-0000-0000-0000-000000000000}"/>
          </ac:spMkLst>
        </pc:spChg>
      </pc:sldChg>
      <pc:sldChg chg="modSp mod modAnim">
        <pc:chgData name="Gayle Williams" userId="6ab5df13f295c5d0" providerId="LiveId" clId="{5C73DE8E-61FF-45C7-977C-F963D3E7E57A}" dt="2020-07-13T05:34:27.918" v="1317" actId="20577"/>
        <pc:sldMkLst>
          <pc:docMk/>
          <pc:sldMk cId="2709612014" sldId="335"/>
        </pc:sldMkLst>
        <pc:spChg chg="mod">
          <ac:chgData name="Gayle Williams" userId="6ab5df13f295c5d0" providerId="LiveId" clId="{5C73DE8E-61FF-45C7-977C-F963D3E7E57A}" dt="2020-07-13T05:34:27.918" v="1317" actId="20577"/>
          <ac:spMkLst>
            <pc:docMk/>
            <pc:sldMk cId="2709612014" sldId="335"/>
            <ac:spMk id="5" creationId="{9D62CEFF-8A5E-48AE-9BDD-3B322BF884B7}"/>
          </ac:spMkLst>
        </pc:spChg>
        <pc:picChg chg="mod">
          <ac:chgData name="Gayle Williams" userId="6ab5df13f295c5d0" providerId="LiveId" clId="{5C73DE8E-61FF-45C7-977C-F963D3E7E57A}" dt="2020-07-13T05:34:20.485" v="1315" actId="1076"/>
          <ac:picMkLst>
            <pc:docMk/>
            <pc:sldMk cId="2709612014" sldId="335"/>
            <ac:picMk id="7" creationId="{AA476FAD-1ABA-4F9C-B88C-EF31084AF85F}"/>
          </ac:picMkLst>
        </pc:picChg>
      </pc:sldChg>
      <pc:sldChg chg="addSp modSp mod">
        <pc:chgData name="Gayle Williams" userId="6ab5df13f295c5d0" providerId="LiveId" clId="{5C73DE8E-61FF-45C7-977C-F963D3E7E57A}" dt="2020-07-13T03:52:58.599" v="258" actId="11529"/>
        <pc:sldMkLst>
          <pc:docMk/>
          <pc:sldMk cId="2969070310" sldId="336"/>
        </pc:sldMkLst>
        <pc:spChg chg="mod">
          <ac:chgData name="Gayle Williams" userId="6ab5df13f295c5d0" providerId="LiveId" clId="{5C73DE8E-61FF-45C7-977C-F963D3E7E57A}" dt="2020-07-13T03:42:19.180" v="231" actId="207"/>
          <ac:spMkLst>
            <pc:docMk/>
            <pc:sldMk cId="2969070310" sldId="336"/>
            <ac:spMk id="2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3:44:06.765" v="238" actId="114"/>
          <ac:spMkLst>
            <pc:docMk/>
            <pc:sldMk cId="2969070310" sldId="336"/>
            <ac:spMk id="5" creationId="{00000000-0000-0000-0000-000000000000}"/>
          </ac:spMkLst>
        </pc:spChg>
        <pc:spChg chg="add">
          <ac:chgData name="Gayle Williams" userId="6ab5df13f295c5d0" providerId="LiveId" clId="{5C73DE8E-61FF-45C7-977C-F963D3E7E57A}" dt="2020-07-13T03:52:58.599" v="258" actId="11529"/>
          <ac:spMkLst>
            <pc:docMk/>
            <pc:sldMk cId="2969070310" sldId="336"/>
            <ac:spMk id="7" creationId="{C4B2ECC3-9DA6-45BA-9809-23C3236FEDC3}"/>
          </ac:spMkLst>
        </pc:spChg>
        <pc:picChg chg="mod">
          <ac:chgData name="Gayle Williams" userId="6ab5df13f295c5d0" providerId="LiveId" clId="{5C73DE8E-61FF-45C7-977C-F963D3E7E57A}" dt="2020-07-13T03:52:35.052" v="257" actId="1076"/>
          <ac:picMkLst>
            <pc:docMk/>
            <pc:sldMk cId="2969070310" sldId="336"/>
            <ac:picMk id="6" creationId="{00000000-0000-0000-0000-000000000000}"/>
          </ac:picMkLst>
        </pc:picChg>
      </pc:sldChg>
      <pc:sldChg chg="addSp modSp mod">
        <pc:chgData name="Gayle Williams" userId="6ab5df13f295c5d0" providerId="LiveId" clId="{5C73DE8E-61FF-45C7-977C-F963D3E7E57A}" dt="2020-07-13T04:15:41.966" v="261" actId="1076"/>
        <pc:sldMkLst>
          <pc:docMk/>
          <pc:sldMk cId="288521221" sldId="337"/>
        </pc:sldMkLst>
        <pc:spChg chg="mod">
          <ac:chgData name="Gayle Williams" userId="6ab5df13f295c5d0" providerId="LiveId" clId="{5C73DE8E-61FF-45C7-977C-F963D3E7E57A}" dt="2020-07-13T04:15:36.237" v="260" actId="207"/>
          <ac:spMkLst>
            <pc:docMk/>
            <pc:sldMk cId="288521221" sldId="337"/>
            <ac:spMk id="2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3:51:32.662" v="248" actId="114"/>
          <ac:spMkLst>
            <pc:docMk/>
            <pc:sldMk cId="288521221" sldId="337"/>
            <ac:spMk id="5" creationId="{00000000-0000-0000-0000-000000000000}"/>
          </ac:spMkLst>
        </pc:spChg>
        <pc:spChg chg="add mod">
          <ac:chgData name="Gayle Williams" userId="6ab5df13f295c5d0" providerId="LiveId" clId="{5C73DE8E-61FF-45C7-977C-F963D3E7E57A}" dt="2020-07-13T03:52:23.132" v="256" actId="14100"/>
          <ac:spMkLst>
            <pc:docMk/>
            <pc:sldMk cId="288521221" sldId="337"/>
            <ac:spMk id="6" creationId="{7E475069-757B-4577-AD16-378ED2443E0B}"/>
          </ac:spMkLst>
        </pc:spChg>
        <pc:picChg chg="mod">
          <ac:chgData name="Gayle Williams" userId="6ab5df13f295c5d0" providerId="LiveId" clId="{5C73DE8E-61FF-45C7-977C-F963D3E7E57A}" dt="2020-07-13T04:15:41.966" v="261" actId="1076"/>
          <ac:picMkLst>
            <pc:docMk/>
            <pc:sldMk cId="288521221" sldId="337"/>
            <ac:picMk id="7" creationId="{00000000-0000-0000-0000-000000000000}"/>
          </ac:picMkLst>
        </pc:picChg>
      </pc:sldChg>
      <pc:sldChg chg="modSp">
        <pc:chgData name="Gayle Williams" userId="6ab5df13f295c5d0" providerId="LiveId" clId="{5C73DE8E-61FF-45C7-977C-F963D3E7E57A}" dt="2020-07-13T04:16:34.474" v="267" actId="114"/>
        <pc:sldMkLst>
          <pc:docMk/>
          <pc:sldMk cId="2724170213" sldId="338"/>
        </pc:sldMkLst>
        <pc:spChg chg="mod">
          <ac:chgData name="Gayle Williams" userId="6ab5df13f295c5d0" providerId="LiveId" clId="{5C73DE8E-61FF-45C7-977C-F963D3E7E57A}" dt="2020-07-13T04:16:34.474" v="267" actId="114"/>
          <ac:spMkLst>
            <pc:docMk/>
            <pc:sldMk cId="2724170213" sldId="338"/>
            <ac:spMk id="5" creationId="{00000000-0000-0000-0000-000000000000}"/>
          </ac:spMkLst>
        </pc:spChg>
      </pc:sldChg>
      <pc:sldChg chg="modSp">
        <pc:chgData name="Gayle Williams" userId="6ab5df13f295c5d0" providerId="LiveId" clId="{5C73DE8E-61FF-45C7-977C-F963D3E7E57A}" dt="2020-07-13T03:33:37.239" v="27" actId="20577"/>
        <pc:sldMkLst>
          <pc:docMk/>
          <pc:sldMk cId="3535045466" sldId="339"/>
        </pc:sldMkLst>
        <pc:spChg chg="mod">
          <ac:chgData name="Gayle Williams" userId="6ab5df13f295c5d0" providerId="LiveId" clId="{5C73DE8E-61FF-45C7-977C-F963D3E7E57A}" dt="2020-07-13T03:31:52.139" v="2" actId="207"/>
          <ac:spMkLst>
            <pc:docMk/>
            <pc:sldMk cId="3535045466" sldId="339"/>
            <ac:spMk id="2" creationId="{00000000-0000-0000-0000-000000000000}"/>
          </ac:spMkLst>
        </pc:spChg>
        <pc:spChg chg="mod">
          <ac:chgData name="Gayle Williams" userId="6ab5df13f295c5d0" providerId="LiveId" clId="{5C73DE8E-61FF-45C7-977C-F963D3E7E57A}" dt="2020-07-13T03:33:37.239" v="27" actId="20577"/>
          <ac:spMkLst>
            <pc:docMk/>
            <pc:sldMk cId="3535045466" sldId="339"/>
            <ac:spMk id="5" creationId="{00000000-0000-0000-0000-000000000000}"/>
          </ac:spMkLst>
        </pc:spChg>
      </pc:sldChg>
      <pc:sldChg chg="addSp modSp new mod">
        <pc:chgData name="Gayle Williams" userId="6ab5df13f295c5d0" providerId="LiveId" clId="{5C73DE8E-61FF-45C7-977C-F963D3E7E57A}" dt="2020-07-13T05:48:11.746" v="1785" actId="14826"/>
        <pc:sldMkLst>
          <pc:docMk/>
          <pc:sldMk cId="647467848" sldId="342"/>
        </pc:sldMkLst>
        <pc:spChg chg="mod">
          <ac:chgData name="Gayle Williams" userId="6ab5df13f295c5d0" providerId="LiveId" clId="{5C73DE8E-61FF-45C7-977C-F963D3E7E57A}" dt="2020-07-13T05:42:45.744" v="1414" actId="404"/>
          <ac:spMkLst>
            <pc:docMk/>
            <pc:sldMk cId="647467848" sldId="342"/>
            <ac:spMk id="2" creationId="{34AEB9D8-4F62-473F-922E-D403EA84A296}"/>
          </ac:spMkLst>
        </pc:spChg>
        <pc:spChg chg="mod">
          <ac:chgData name="Gayle Williams" userId="6ab5df13f295c5d0" providerId="LiveId" clId="{5C73DE8E-61FF-45C7-977C-F963D3E7E57A}" dt="2020-07-13T05:47:37.133" v="1782" actId="6549"/>
          <ac:spMkLst>
            <pc:docMk/>
            <pc:sldMk cId="647467848" sldId="342"/>
            <ac:spMk id="5" creationId="{2EACD5C6-1924-4017-8EA6-CF1B6BCAA767}"/>
          </ac:spMkLst>
        </pc:spChg>
        <pc:picChg chg="add mod">
          <ac:chgData name="Gayle Williams" userId="6ab5df13f295c5d0" providerId="LiveId" clId="{5C73DE8E-61FF-45C7-977C-F963D3E7E57A}" dt="2020-07-13T05:47:31.142" v="1781" actId="14100"/>
          <ac:picMkLst>
            <pc:docMk/>
            <pc:sldMk cId="647467848" sldId="342"/>
            <ac:picMk id="7" creationId="{AA603CD4-4F24-4E99-8139-E207C3CAC2DB}"/>
          </ac:picMkLst>
        </pc:picChg>
        <pc:picChg chg="add mod">
          <ac:chgData name="Gayle Williams" userId="6ab5df13f295c5d0" providerId="LiveId" clId="{5C73DE8E-61FF-45C7-977C-F963D3E7E57A}" dt="2020-07-13T05:48:11.746" v="1785" actId="14826"/>
          <ac:picMkLst>
            <pc:docMk/>
            <pc:sldMk cId="647467848" sldId="342"/>
            <ac:picMk id="9" creationId="{D50CCFB9-904D-4326-87EA-5521A935B7C6}"/>
          </ac:picMkLst>
        </pc:picChg>
      </pc:sldChg>
      <pc:sldChg chg="modSp new mod">
        <pc:chgData name="Gayle Williams" userId="6ab5df13f295c5d0" providerId="LiveId" clId="{5C73DE8E-61FF-45C7-977C-F963D3E7E57A}" dt="2020-07-13T05:50:25.562" v="1828" actId="20577"/>
        <pc:sldMkLst>
          <pc:docMk/>
          <pc:sldMk cId="2749303801" sldId="343"/>
        </pc:sldMkLst>
        <pc:spChg chg="mod">
          <ac:chgData name="Gayle Williams" userId="6ab5df13f295c5d0" providerId="LiveId" clId="{5C73DE8E-61FF-45C7-977C-F963D3E7E57A}" dt="2020-07-13T05:50:25.562" v="1828" actId="20577"/>
          <ac:spMkLst>
            <pc:docMk/>
            <pc:sldMk cId="2749303801" sldId="343"/>
            <ac:spMk id="2" creationId="{3C06AC73-AAFC-4160-A4C2-DBF64E098887}"/>
          </ac:spMkLst>
        </pc:spChg>
      </pc:sldChg>
      <pc:sldChg chg="addSp modSp new mod">
        <pc:chgData name="Gayle Williams" userId="6ab5df13f295c5d0" providerId="LiveId" clId="{5C73DE8E-61FF-45C7-977C-F963D3E7E57A}" dt="2020-07-13T05:54:20.615" v="2045" actId="692"/>
        <pc:sldMkLst>
          <pc:docMk/>
          <pc:sldMk cId="1605020003" sldId="344"/>
        </pc:sldMkLst>
        <pc:spChg chg="mod">
          <ac:chgData name="Gayle Williams" userId="6ab5df13f295c5d0" providerId="LiveId" clId="{5C73DE8E-61FF-45C7-977C-F963D3E7E57A}" dt="2020-07-13T05:50:53.457" v="1848" actId="20577"/>
          <ac:spMkLst>
            <pc:docMk/>
            <pc:sldMk cId="1605020003" sldId="344"/>
            <ac:spMk id="2" creationId="{2E26CF21-8B2C-4B0A-AC05-3665E441C45E}"/>
          </ac:spMkLst>
        </pc:spChg>
        <pc:spChg chg="mod">
          <ac:chgData name="Gayle Williams" userId="6ab5df13f295c5d0" providerId="LiveId" clId="{5C73DE8E-61FF-45C7-977C-F963D3E7E57A}" dt="2020-07-13T05:54:02.039" v="2039" actId="20577"/>
          <ac:spMkLst>
            <pc:docMk/>
            <pc:sldMk cId="1605020003" sldId="344"/>
            <ac:spMk id="5" creationId="{1FF2F736-DF59-44E4-9102-9E15FA407BA4}"/>
          </ac:spMkLst>
        </pc:spChg>
        <pc:picChg chg="add mod">
          <ac:chgData name="Gayle Williams" userId="6ab5df13f295c5d0" providerId="LiveId" clId="{5C73DE8E-61FF-45C7-977C-F963D3E7E57A}" dt="2020-07-13T05:54:20.615" v="2045" actId="692"/>
          <ac:picMkLst>
            <pc:docMk/>
            <pc:sldMk cId="1605020003" sldId="344"/>
            <ac:picMk id="7" creationId="{2E32EBD8-261D-4869-AE2A-FBCC77D286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814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6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6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3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9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2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dirty="0"/>
              <a:t> Items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524000"/>
            <a:ext cx="57912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Unique </a:t>
            </a:r>
            <a:r>
              <a:rPr lang="en-US" sz="1800" dirty="0">
                <a:solidFill>
                  <a:srgbClr val="00B0F0"/>
                </a:solidFill>
              </a:rPr>
              <a:t>Name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is required</a:t>
            </a:r>
            <a:r>
              <a:rPr lang="en-US" sz="1800" i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Users identify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the account to be debited when the item</a:t>
            </a:r>
            <a:r>
              <a:rPr lang="en-US" sz="1400" i="1" dirty="0"/>
              <a:t> </a:t>
            </a:r>
            <a:r>
              <a:rPr lang="en-US" sz="1400" dirty="0"/>
              <a:t>is purchased (</a:t>
            </a:r>
            <a:r>
              <a:rPr lang="en-US" sz="1400" dirty="0">
                <a:solidFill>
                  <a:srgbClr val="00B0F0"/>
                </a:solidFill>
              </a:rPr>
              <a:t>Inventory asset account</a:t>
            </a:r>
            <a:r>
              <a:rPr lang="en-US" sz="1400" dirty="0"/>
              <a:t>),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the account to be credited for revenue when the item</a:t>
            </a:r>
            <a:r>
              <a:rPr lang="en-US" sz="1400" i="1" dirty="0"/>
              <a:t> </a:t>
            </a:r>
            <a:r>
              <a:rPr lang="en-US" sz="1400" dirty="0"/>
              <a:t>is sold (</a:t>
            </a:r>
            <a:r>
              <a:rPr lang="en-US" sz="1400" dirty="0">
                <a:solidFill>
                  <a:srgbClr val="00B0F0"/>
                </a:solidFill>
              </a:rPr>
              <a:t>Income account</a:t>
            </a:r>
            <a:r>
              <a:rPr lang="en-US" sz="1400" dirty="0"/>
              <a:t>)</a:t>
            </a:r>
            <a:r>
              <a:rPr lang="en-US" sz="1400" i="1" dirty="0"/>
              <a:t> </a:t>
            </a:r>
            <a:r>
              <a:rPr lang="en-US" sz="1400" dirty="0"/>
              <a:t>and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the account to be debited for the cost when the item</a:t>
            </a:r>
            <a:r>
              <a:rPr lang="en-US" sz="1400" i="1" dirty="0"/>
              <a:t> </a:t>
            </a:r>
            <a:r>
              <a:rPr lang="en-US" sz="1400" dirty="0"/>
              <a:t>is sold </a:t>
            </a:r>
            <a:r>
              <a:rPr lang="en-US" sz="1400" i="1" dirty="0"/>
              <a:t>(</a:t>
            </a:r>
            <a:r>
              <a:rPr lang="en-US" sz="1400" dirty="0">
                <a:solidFill>
                  <a:srgbClr val="00B0F0"/>
                </a:solidFill>
              </a:rPr>
              <a:t>Expense account</a:t>
            </a:r>
            <a:r>
              <a:rPr lang="en-US" sz="1400" dirty="0"/>
              <a:t>)</a:t>
            </a:r>
            <a:r>
              <a:rPr lang="en-US" sz="1400" i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MUST enter 0 as the </a:t>
            </a:r>
            <a:r>
              <a:rPr lang="en-US" sz="1800" dirty="0">
                <a:solidFill>
                  <a:srgbClr val="00B0F0"/>
                </a:solidFill>
              </a:rPr>
              <a:t>Initial quantify on hand </a:t>
            </a:r>
            <a:r>
              <a:rPr lang="en-US" sz="1800" dirty="0"/>
              <a:t>when setting up new items.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00B0F0"/>
                </a:solidFill>
              </a:rPr>
              <a:t>As of date </a:t>
            </a:r>
            <a:r>
              <a:rPr lang="en-US" sz="1800" dirty="0"/>
              <a:t>must represent the first date an item would be available for sale.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B0F0"/>
                </a:solidFill>
              </a:rPr>
              <a:t>Sales price/rate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F0"/>
                </a:solidFill>
              </a:rPr>
              <a:t>Cost</a:t>
            </a:r>
            <a:r>
              <a:rPr lang="en-US" sz="1800" i="1" dirty="0"/>
              <a:t> </a:t>
            </a:r>
            <a:r>
              <a:rPr lang="en-US" sz="1800" dirty="0"/>
              <a:t>entered here are defaults.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Descriptions, sales rates, and cost amounts can be changed when transactions are recorded.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395731"/>
            <a:ext cx="2362200" cy="5157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4B2ECC3-9DA6-45BA-9809-23C3236FEDC3}"/>
              </a:ext>
            </a:extLst>
          </p:cNvPr>
          <p:cNvSpPr/>
          <p:nvPr/>
        </p:nvSpPr>
        <p:spPr>
          <a:xfrm>
            <a:off x="7086600" y="2057400"/>
            <a:ext cx="685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Non-Inventory</a:t>
            </a:r>
            <a:r>
              <a:rPr lang="en-US" dirty="0"/>
              <a:t> Items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2057400"/>
            <a:ext cx="5334000" cy="4495800"/>
          </a:xfrm>
        </p:spPr>
        <p:txBody>
          <a:bodyPr>
            <a:noAutofit/>
          </a:bodyPr>
          <a:lstStyle/>
          <a:p>
            <a:r>
              <a:rPr lang="en-US" sz="1800" dirty="0"/>
              <a:t>Unique </a:t>
            </a:r>
            <a:r>
              <a:rPr lang="en-US" sz="1800" dirty="0">
                <a:solidFill>
                  <a:srgbClr val="00B0F0"/>
                </a:solidFill>
              </a:rPr>
              <a:t>Name</a:t>
            </a:r>
            <a:r>
              <a:rPr lang="en-US" sz="1800" b="1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is required</a:t>
            </a:r>
            <a:r>
              <a:rPr lang="en-US" sz="1800" i="1" dirty="0"/>
              <a:t>.</a:t>
            </a:r>
          </a:p>
          <a:p>
            <a:r>
              <a:rPr lang="en-US" sz="1800" dirty="0"/>
              <a:t>Users identify the account to be credited  for revenue when the item</a:t>
            </a:r>
            <a:r>
              <a:rPr lang="en-US" sz="1800" i="1" dirty="0"/>
              <a:t> </a:t>
            </a:r>
            <a:r>
              <a:rPr lang="en-US" sz="1800" dirty="0"/>
              <a:t>is sold (</a:t>
            </a:r>
            <a:r>
              <a:rPr lang="en-US" sz="1800" dirty="0">
                <a:solidFill>
                  <a:srgbClr val="00B0F0"/>
                </a:solidFill>
              </a:rPr>
              <a:t>Income account</a:t>
            </a:r>
            <a:r>
              <a:rPr lang="en-US" sz="1800" dirty="0"/>
              <a:t>)</a:t>
            </a:r>
            <a:r>
              <a:rPr lang="en-US" sz="1800" i="1" dirty="0"/>
              <a:t> </a:t>
            </a:r>
            <a:r>
              <a:rPr lang="en-US" sz="1800" dirty="0"/>
              <a:t>and the account to be debited when the item is purchased (</a:t>
            </a:r>
            <a:r>
              <a:rPr lang="en-US" sz="1800" dirty="0">
                <a:solidFill>
                  <a:srgbClr val="00B0F0"/>
                </a:solidFill>
              </a:rPr>
              <a:t>Expense account</a:t>
            </a:r>
            <a:r>
              <a:rPr lang="en-US" sz="1800" dirty="0"/>
              <a:t>).</a:t>
            </a:r>
          </a:p>
          <a:p>
            <a:r>
              <a:rPr lang="en-US" sz="1800" dirty="0"/>
              <a:t>Descriptions entered will appear on forms.</a:t>
            </a:r>
          </a:p>
          <a:p>
            <a:r>
              <a:rPr lang="en-US" sz="1800" dirty="0">
                <a:solidFill>
                  <a:srgbClr val="00B0F0"/>
                </a:solidFill>
              </a:rPr>
              <a:t>Sales price/rate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F0"/>
                </a:solidFill>
              </a:rPr>
              <a:t>Cost </a:t>
            </a:r>
            <a:r>
              <a:rPr lang="en-US" sz="1800" dirty="0"/>
              <a:t>entered here are defaults.</a:t>
            </a:r>
          </a:p>
          <a:p>
            <a:r>
              <a:rPr lang="en-US" sz="1800" dirty="0"/>
              <a:t>Descriptions, sales rates, and cost amounts can be changed when transactions are recorded. 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1649749"/>
            <a:ext cx="2538883" cy="4768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7E475069-757B-4577-AD16-378ED2443E0B}"/>
              </a:ext>
            </a:extLst>
          </p:cNvPr>
          <p:cNvSpPr/>
          <p:nvPr/>
        </p:nvSpPr>
        <p:spPr>
          <a:xfrm>
            <a:off x="6981062" y="2286000"/>
            <a:ext cx="257937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Other Item Type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Companies that sell multiple services or products </a:t>
            </a:r>
            <a:r>
              <a:rPr lang="en-US" dirty="0" smtClean="0"/>
              <a:t> as </a:t>
            </a:r>
            <a:r>
              <a:rPr lang="en-US" dirty="0"/>
              <a:t>a package can create </a:t>
            </a:r>
            <a:r>
              <a:rPr lang="en-US" b="1" dirty="0">
                <a:solidFill>
                  <a:srgbClr val="00B0F0"/>
                </a:solidFill>
              </a:rPr>
              <a:t>bundle </a:t>
            </a:r>
            <a:r>
              <a:rPr lang="en-US" dirty="0"/>
              <a:t>items.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All items to be included must be set up in </a:t>
            </a:r>
            <a:r>
              <a:rPr lang="en-US" dirty="0" err="1"/>
              <a:t>QBO</a:t>
            </a:r>
            <a:r>
              <a:rPr lang="en-US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Items sold in the package are added to the </a:t>
            </a:r>
            <a:r>
              <a:rPr lang="en-US" dirty="0">
                <a:solidFill>
                  <a:srgbClr val="00B0F0"/>
                </a:solidFill>
              </a:rPr>
              <a:t>bundle</a:t>
            </a:r>
            <a:r>
              <a:rPr lang="en-US" i="1" dirty="0"/>
              <a:t>. 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Examples: </a:t>
            </a:r>
          </a:p>
          <a:p>
            <a:pPr lvl="3">
              <a:spcBef>
                <a:spcPts val="900"/>
              </a:spcBef>
            </a:pPr>
            <a:r>
              <a:rPr lang="en-US" dirty="0"/>
              <a:t>Sale of a refrigerator with delivery and installation</a:t>
            </a:r>
          </a:p>
          <a:p>
            <a:pPr lvl="3">
              <a:spcBef>
                <a:spcPts val="900"/>
              </a:spcBef>
            </a:pPr>
            <a:r>
              <a:rPr lang="en-US" dirty="0"/>
              <a:t>Sale of a mattress with headboard and a mattress cover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Items included in a </a:t>
            </a:r>
            <a:r>
              <a:rPr lang="en-US" dirty="0">
                <a:solidFill>
                  <a:srgbClr val="00B0F0"/>
                </a:solidFill>
              </a:rPr>
              <a:t>bundle</a:t>
            </a:r>
            <a:r>
              <a:rPr lang="en-US" i="1" dirty="0"/>
              <a:t> </a:t>
            </a:r>
            <a:r>
              <a:rPr lang="en-US" dirty="0"/>
              <a:t>can be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, </a:t>
            </a:r>
            <a:r>
              <a:rPr lang="en-US" dirty="0">
                <a:solidFill>
                  <a:srgbClr val="00B0F0"/>
                </a:solidFill>
              </a:rPr>
              <a:t>non-inventory</a:t>
            </a:r>
            <a:r>
              <a:rPr lang="en-US" i="1" dirty="0"/>
              <a:t>,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service </a:t>
            </a:r>
            <a:r>
              <a:rPr lang="en-US" dirty="0"/>
              <a:t>items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Bundles </a:t>
            </a:r>
            <a:r>
              <a:rPr lang="en-US" dirty="0"/>
              <a:t>aren’t covered in this course.</a:t>
            </a:r>
          </a:p>
        </p:txBody>
      </p:sp>
    </p:spTree>
    <p:extLst>
      <p:ext uri="{BB962C8B-B14F-4D97-AF65-F5344CB8AC3E}">
        <p14:creationId xmlns:p14="http://schemas.microsoft.com/office/powerpoint/2010/main" val="27241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Sales Tax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7067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Taxes in QBO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Once the sales tax feature is activated, </a:t>
            </a:r>
            <a:r>
              <a:rPr lang="en-US" dirty="0" err="1"/>
              <a:t>QBO</a:t>
            </a:r>
            <a:r>
              <a:rPr lang="en-US" dirty="0"/>
              <a:t> automatically calculates the appropriate sales tax based on: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Tax status of </a:t>
            </a:r>
            <a:r>
              <a:rPr lang="en-US" dirty="0">
                <a:solidFill>
                  <a:srgbClr val="00B0F0"/>
                </a:solidFill>
              </a:rPr>
              <a:t>product</a:t>
            </a:r>
            <a:r>
              <a:rPr lang="en-US" dirty="0"/>
              <a:t> (or taxable </a:t>
            </a:r>
            <a:r>
              <a:rPr lang="en-US" dirty="0">
                <a:solidFill>
                  <a:srgbClr val="00B0F0"/>
                </a:solidFill>
              </a:rPr>
              <a:t>service</a:t>
            </a:r>
            <a:r>
              <a:rPr lang="en-US" dirty="0"/>
              <a:t>) sold.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Tax status of customer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Physical address of sale location or customer location depending on state tax rules.</a:t>
            </a:r>
          </a:p>
        </p:txBody>
      </p:sp>
    </p:spTree>
    <p:extLst>
      <p:ext uri="{BB962C8B-B14F-4D97-AF65-F5344CB8AC3E}">
        <p14:creationId xmlns:p14="http://schemas.microsoft.com/office/powerpoint/2010/main" val="2394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4876800"/>
          </a:xfrm>
        </p:spPr>
        <p:txBody>
          <a:bodyPr>
            <a:noAutofit/>
          </a:bodyPr>
          <a:lstStyle/>
          <a:p>
            <a:r>
              <a:rPr lang="en-US" dirty="0"/>
              <a:t>Click Taxes on the navigation bar to start.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Set up sales tax</a:t>
            </a:r>
            <a:r>
              <a:rPr lang="en-US" i="1" dirty="0"/>
              <a:t> </a:t>
            </a:r>
            <a:r>
              <a:rPr lang="en-US" dirty="0"/>
              <a:t>on the first screen.</a:t>
            </a:r>
          </a:p>
          <a:p>
            <a:r>
              <a:rPr lang="en-US" dirty="0"/>
              <a:t>The company’s address is verified next.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50" dirty="0"/>
          </a:p>
          <a:p>
            <a:r>
              <a:rPr lang="en-US" dirty="0"/>
              <a:t>Additional states can be added in subsequent screens if the company is required to collect sales taxes in other states.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39038C-1819-9C42-83E6-3569998FB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825" y="3181922"/>
            <a:ext cx="3732873" cy="1923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Sales Taxes</a:t>
            </a:r>
          </a:p>
        </p:txBody>
      </p:sp>
    </p:spTree>
    <p:extLst>
      <p:ext uri="{BB962C8B-B14F-4D97-AF65-F5344CB8AC3E}">
        <p14:creationId xmlns:p14="http://schemas.microsoft.com/office/powerpoint/2010/main" val="38477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/>
              <a:t>The final steps are to identify:</a:t>
            </a:r>
          </a:p>
          <a:p>
            <a:pPr lvl="1"/>
            <a:r>
              <a:rPr lang="en-US" dirty="0"/>
              <a:t>How often the company is required                                               to remit taxes </a:t>
            </a:r>
          </a:p>
          <a:p>
            <a:pPr lvl="1"/>
            <a:r>
              <a:rPr lang="en-US" dirty="0"/>
              <a:t>The date the company is first                                                   responsible for collecting sales taxes.</a:t>
            </a:r>
          </a:p>
          <a:p>
            <a:pPr lvl="1">
              <a:buClr>
                <a:srgbClr val="92D050"/>
              </a:buClr>
            </a:pPr>
            <a:endParaRPr lang="en-US" dirty="0"/>
          </a:p>
          <a:p>
            <a:pPr lvl="1">
              <a:buClr>
                <a:srgbClr val="92D050"/>
              </a:buClr>
            </a:pPr>
            <a:endParaRPr lang="en-US" dirty="0"/>
          </a:p>
          <a:p>
            <a:pPr lvl="1">
              <a:buClr>
                <a:srgbClr val="92D050"/>
              </a:buClr>
            </a:pPr>
            <a:endParaRPr lang="en-US" dirty="0"/>
          </a:p>
          <a:p>
            <a:pPr lvl="1">
              <a:buClr>
                <a:srgbClr val="92D050"/>
              </a:buClr>
            </a:pPr>
            <a:endParaRPr lang="en-US" sz="3200" dirty="0"/>
          </a:p>
          <a:p>
            <a:pPr marL="3084513" lvl="1" indent="-225425">
              <a:buClr>
                <a:srgbClr val="92D050"/>
              </a:buClr>
            </a:pPr>
            <a:r>
              <a:rPr lang="en-US" dirty="0"/>
              <a:t>Both can be entered by clicking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</a:rPr>
              <a:t>Sales </a:t>
            </a:r>
            <a:r>
              <a:rPr lang="en-US" dirty="0">
                <a:solidFill>
                  <a:srgbClr val="00B0F0"/>
                </a:solidFill>
              </a:rPr>
              <a:t>Tax Settings</a:t>
            </a:r>
            <a:r>
              <a:rPr lang="en-US" i="1" dirty="0"/>
              <a:t> </a:t>
            </a:r>
            <a:r>
              <a:rPr lang="en-US" dirty="0"/>
              <a:t>in the Sales Tax Center.  </a:t>
            </a:r>
            <a:r>
              <a:rPr lang="en-US" dirty="0" err="1"/>
              <a:t>QBO</a:t>
            </a:r>
            <a:r>
              <a:rPr lang="en-US" dirty="0"/>
              <a:t> will remind users to provide information if necessary.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5954C08-D1CF-4B4B-8179-7A17A1068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33" y="1612744"/>
            <a:ext cx="2584367" cy="3111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3E7E177-35B2-4D98-B15B-0C4C31DD1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6" y="3613349"/>
            <a:ext cx="2225754" cy="286365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20CB872-E0AA-4B66-AF5C-4150921F1199}"/>
              </a:ext>
            </a:extLst>
          </p:cNvPr>
          <p:cNvSpPr/>
          <p:nvPr/>
        </p:nvSpPr>
        <p:spPr>
          <a:xfrm>
            <a:off x="2819400" y="2469994"/>
            <a:ext cx="2971800" cy="190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5A043F74-20A1-468E-83AC-F346CDFAFCCB}"/>
              </a:ext>
            </a:extLst>
          </p:cNvPr>
          <p:cNvSpPr/>
          <p:nvPr/>
        </p:nvSpPr>
        <p:spPr>
          <a:xfrm>
            <a:off x="1752600" y="3352800"/>
            <a:ext cx="1524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Sales Taxes</a:t>
            </a:r>
          </a:p>
        </p:txBody>
      </p:sp>
    </p:spTree>
    <p:extLst>
      <p:ext uri="{BB962C8B-B14F-4D97-AF65-F5344CB8AC3E}">
        <p14:creationId xmlns:p14="http://schemas.microsoft.com/office/powerpoint/2010/main" val="8018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ACF267-B7D7-D542-8BED-6E6319710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C7D940-3343-CC40-868D-2D9C8D15A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1828800"/>
            <a:ext cx="50292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If an </a:t>
            </a:r>
            <a:r>
              <a:rPr lang="en-US" dirty="0">
                <a:solidFill>
                  <a:srgbClr val="00B0F0"/>
                </a:solidFill>
              </a:rPr>
              <a:t>item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b="1" dirty="0"/>
              <a:t>ever </a:t>
            </a:r>
            <a:r>
              <a:rPr lang="en-US" dirty="0"/>
              <a:t>taxable, </a:t>
            </a:r>
            <a:r>
              <a:rPr lang="en-US" dirty="0">
                <a:solidFill>
                  <a:srgbClr val="00B0F0"/>
                </a:solidFill>
              </a:rPr>
              <a:t>Taxable – standard rate </a:t>
            </a:r>
            <a:r>
              <a:rPr lang="en-US" dirty="0"/>
              <a:t>should be selected in the </a:t>
            </a:r>
            <a:r>
              <a:rPr lang="en-US" dirty="0">
                <a:solidFill>
                  <a:srgbClr val="00B0F0"/>
                </a:solidFill>
              </a:rPr>
              <a:t>Sales tax category</a:t>
            </a:r>
            <a:r>
              <a:rPr lang="en-US" dirty="0"/>
              <a:t> field.            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The tax status of items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can be changed on </a:t>
            </a:r>
            <a:r>
              <a:rPr lang="en-US" dirty="0">
                <a:solidFill>
                  <a:srgbClr val="00B0F0"/>
                </a:solidFill>
              </a:rPr>
              <a:t>invoices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sales receipts,</a:t>
            </a:r>
            <a:r>
              <a:rPr lang="en-US" i="1" dirty="0"/>
              <a:t> </a:t>
            </a:r>
            <a:r>
              <a:rPr lang="en-US" dirty="0"/>
              <a:t>if necessary.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93958F-15B9-174A-9A85-68765EA63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1828800"/>
            <a:ext cx="2786114" cy="43664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Tax Status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Products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8212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93958F-15B9-174A-9A85-68765EA63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58" y="3886200"/>
            <a:ext cx="3688942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ACF267-B7D7-D542-8BED-6E6319710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C7D940-3343-CC40-868D-2D9C8D15A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1752600"/>
            <a:ext cx="83058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By default, all customers are initially identified as taxable in QBO.</a:t>
            </a:r>
          </a:p>
          <a:p>
            <a:r>
              <a:rPr lang="en-US" sz="2400" dirty="0"/>
              <a:t>If a specific customer is exempt, the status can be changed in the customer record.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reason for the tax exemption must be identified.</a:t>
            </a:r>
          </a:p>
          <a:p>
            <a:pPr marL="233363" lvl="1">
              <a:spcBef>
                <a:spcPts val="900"/>
              </a:spcBef>
              <a:buClr>
                <a:srgbClr val="92D050"/>
              </a:buClr>
            </a:pPr>
            <a:r>
              <a:rPr lang="en-US" sz="2400" dirty="0"/>
              <a:t>The tax status of customers                                              can be changed on                                               </a:t>
            </a:r>
            <a:r>
              <a:rPr lang="en-US" sz="2400" dirty="0">
                <a:solidFill>
                  <a:srgbClr val="00B0F0"/>
                </a:solidFill>
              </a:rPr>
              <a:t>invoices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B0F0"/>
                </a:solidFill>
              </a:rPr>
              <a:t>sales receipts</a:t>
            </a:r>
            <a:r>
              <a:rPr lang="en-US" sz="2400" dirty="0"/>
              <a:t>,                                                if necessary.</a:t>
            </a: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  <a:p>
            <a:pPr lvl="1">
              <a:spcBef>
                <a:spcPts val="900"/>
              </a:spcBef>
            </a:pPr>
            <a:endParaRPr lang="en-US" sz="16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Tax Status </a:t>
            </a:r>
            <a:br>
              <a:rPr lang="en-US" dirty="0"/>
            </a:br>
            <a:r>
              <a:rPr lang="en-US" dirty="0"/>
              <a:t>of Customers</a:t>
            </a:r>
          </a:p>
        </p:txBody>
      </p:sp>
    </p:spTree>
    <p:extLst>
      <p:ext uri="{BB962C8B-B14F-4D97-AF65-F5344CB8AC3E}">
        <p14:creationId xmlns:p14="http://schemas.microsoft.com/office/powerpoint/2010/main" val="40084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8E7622-8993-374F-A1E9-2CC23025C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" y="1600200"/>
            <a:ext cx="8305800" cy="4800600"/>
          </a:xfrm>
        </p:spPr>
        <p:txBody>
          <a:bodyPr>
            <a:noAutofit/>
          </a:bodyPr>
          <a:lstStyle/>
          <a:p>
            <a:r>
              <a:rPr lang="en-US" dirty="0"/>
              <a:t>QBO updates state and local tax rates automatically.</a:t>
            </a:r>
          </a:p>
          <a:p>
            <a:pPr lvl="1"/>
            <a:r>
              <a:rPr lang="en-US" dirty="0"/>
              <a:t>These rates cannot be changed by users. </a:t>
            </a:r>
          </a:p>
          <a:p>
            <a:r>
              <a:rPr lang="en-US" dirty="0"/>
              <a:t>If a user believes a tax rate in </a:t>
            </a:r>
            <a:r>
              <a:rPr lang="en-US" dirty="0" err="1"/>
              <a:t>QBO</a:t>
            </a:r>
            <a:r>
              <a:rPr lang="en-US" dirty="0"/>
              <a:t>                                     is correct, the sales tax </a:t>
            </a:r>
            <a:r>
              <a:rPr lang="en-US" b="1" dirty="0"/>
              <a:t>amount</a:t>
            </a:r>
            <a:r>
              <a:rPr lang="en-US" dirty="0"/>
              <a:t> can                                  be changed by clicking </a:t>
            </a:r>
            <a:r>
              <a:rPr lang="en-US" dirty="0">
                <a:solidFill>
                  <a:srgbClr val="00B0F0"/>
                </a:solidFill>
              </a:rPr>
              <a:t>Sales Tax                                     </a:t>
            </a:r>
            <a:r>
              <a:rPr lang="en-US" dirty="0"/>
              <a:t>in the sales form to open a                                               dialog box. 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Override this amount </a:t>
            </a:r>
            <a:r>
              <a:rPr lang="en-US" dirty="0"/>
              <a:t>in                                             the dialog box.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</a:p>
          <a:p>
            <a:r>
              <a:rPr lang="en-US" dirty="0"/>
              <a:t>Enter the adjusted rate or                                           amount and the reason                                                           for the override.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F3D129-9009-6D48-A996-CF1FDAEEC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55C6E4-8722-7648-8EBB-B22E6E7DC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2514600" cy="176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0A7266-DB17-D244-9979-DFEC227F7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4070289"/>
            <a:ext cx="3124200" cy="2254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Sales Taxes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95600" y="3733800"/>
            <a:ext cx="4495799" cy="1280163"/>
            <a:chOff x="2895600" y="3733800"/>
            <a:chExt cx="4495799" cy="128016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022D9E50-C8DA-8041-935F-76E3FE0D1ED5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3733800"/>
              <a:ext cx="251459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22D9E50-C8DA-8041-935F-76E3FE0D1E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687" y="4373880"/>
              <a:ext cx="128016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22D9E50-C8DA-8041-935F-76E3FE0D1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600" y="5013961"/>
              <a:ext cx="2008094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22D9E50-C8DA-8041-935F-76E3FE0D1ED5}"/>
              </a:ext>
            </a:extLst>
          </p:cNvPr>
          <p:cNvCxnSpPr>
            <a:cxnSpLocks/>
          </p:cNvCxnSpPr>
          <p:nvPr/>
        </p:nvCxnSpPr>
        <p:spPr>
          <a:xfrm>
            <a:off x="4123765" y="5943600"/>
            <a:ext cx="108248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1025"/>
            <a:ext cx="8229600" cy="2593975"/>
          </a:xfrm>
        </p:spPr>
        <p:txBody>
          <a:bodyPr/>
          <a:lstStyle/>
          <a:p>
            <a:r>
              <a:rPr lang="en-US" dirty="0"/>
              <a:t>Sales Activity</a:t>
            </a:r>
            <a:br>
              <a:rPr lang="en-US" dirty="0"/>
            </a:br>
            <a:r>
              <a:rPr lang="en-US" dirty="0"/>
              <a:t>(Merchandising Company)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2677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05800" cy="1905000"/>
          </a:xfrm>
        </p:spPr>
        <p:txBody>
          <a:bodyPr/>
          <a:lstStyle/>
          <a:p>
            <a:r>
              <a:rPr lang="en-US" dirty="0"/>
              <a:t>Working with </a:t>
            </a:r>
            <a:br>
              <a:rPr lang="en-US" dirty="0"/>
            </a:br>
            <a:r>
              <a:rPr lang="en-US" dirty="0"/>
              <a:t>Other Types of Sales Transactions </a:t>
            </a:r>
            <a:br>
              <a:rPr lang="en-US" dirty="0"/>
            </a:br>
            <a:r>
              <a:rPr lang="en-US" sz="3200" dirty="0"/>
              <a:t>(not covered in other chapters)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1489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with Discounts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Discounts might be given to various customers: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Based on quantity of product ordered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Based on type of customer (nonprofits, seniors, etc.)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As part of a marketing program.</a:t>
            </a:r>
          </a:p>
          <a:p>
            <a:pPr lvl="1">
              <a:spcBef>
                <a:spcPts val="900"/>
              </a:spcBef>
            </a:pPr>
            <a:endParaRPr lang="en-US" dirty="0"/>
          </a:p>
          <a:p>
            <a:pPr lvl="1">
              <a:spcBef>
                <a:spcPts val="900"/>
              </a:spcBef>
            </a:pPr>
            <a:endParaRPr lang="en-US" dirty="0"/>
          </a:p>
          <a:p>
            <a:pPr lvl="1">
              <a:spcBef>
                <a:spcPts val="900"/>
              </a:spcBef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229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077200" cy="5105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Discount </a:t>
            </a:r>
            <a:r>
              <a:rPr lang="en-US" dirty="0"/>
              <a:t>feature is activated on the </a:t>
            </a:r>
            <a:r>
              <a:rPr lang="en-US" dirty="0">
                <a:solidFill>
                  <a:srgbClr val="00B0F0"/>
                </a:solidFill>
              </a:rPr>
              <a:t>Sales</a:t>
            </a:r>
            <a:r>
              <a:rPr lang="en-US" i="1" dirty="0"/>
              <a:t> </a:t>
            </a:r>
            <a:r>
              <a:rPr lang="en-US" dirty="0"/>
              <a:t>tab   of </a:t>
            </a:r>
            <a:r>
              <a:rPr lang="en-US" dirty="0">
                <a:solidFill>
                  <a:srgbClr val="00B0F0"/>
                </a:solidFill>
              </a:rPr>
              <a:t>Account and Settings</a:t>
            </a:r>
            <a:r>
              <a:rPr lang="en-US" i="1" dirty="0"/>
              <a:t>.  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Click </a:t>
            </a:r>
            <a:r>
              <a:rPr lang="en-US" dirty="0" smtClean="0"/>
              <a:t>the      </a:t>
            </a:r>
            <a:r>
              <a:rPr lang="en-US" dirty="0"/>
              <a:t>on the icon bar to open </a:t>
            </a:r>
            <a:r>
              <a:rPr lang="en-US" dirty="0">
                <a:solidFill>
                  <a:srgbClr val="00B0F0"/>
                </a:solidFill>
              </a:rPr>
              <a:t>Account and Settings</a:t>
            </a:r>
            <a:r>
              <a:rPr lang="en-US" i="1" dirty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4000" dirty="0"/>
          </a:p>
          <a:p>
            <a:pPr lvl="1"/>
            <a:endParaRPr lang="en-US" dirty="0"/>
          </a:p>
          <a:p>
            <a:pPr lvl="1"/>
            <a:r>
              <a:rPr lang="en-US" dirty="0"/>
              <a:t>The account used in recording discounts is set up on the </a:t>
            </a:r>
            <a:r>
              <a:rPr lang="en-US" dirty="0">
                <a:solidFill>
                  <a:srgbClr val="00B0F0"/>
                </a:solidFill>
              </a:rPr>
              <a:t>Advanced</a:t>
            </a:r>
            <a:r>
              <a:rPr lang="en-US" i="1" dirty="0"/>
              <a:t> </a:t>
            </a:r>
            <a:r>
              <a:rPr lang="en-US" dirty="0"/>
              <a:t>tab of </a:t>
            </a:r>
            <a:r>
              <a:rPr lang="en-US" dirty="0">
                <a:solidFill>
                  <a:srgbClr val="00B0F0"/>
                </a:solidFill>
              </a:rPr>
              <a:t>Account and Settings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74962"/>
            <a:ext cx="4487948" cy="1925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18480"/>
            <a:ext cx="5999890" cy="782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with Discounts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EA252E-FA9C-412A-B36F-F8BBFCAEE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2362200"/>
            <a:ext cx="38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764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/>
              <a:t>Once the </a:t>
            </a:r>
            <a:r>
              <a:rPr lang="en-US" i="1" dirty="0">
                <a:solidFill>
                  <a:srgbClr val="00B0F0"/>
                </a:solidFill>
              </a:rPr>
              <a:t>discount</a:t>
            </a:r>
            <a:r>
              <a:rPr lang="en-US" i="1" dirty="0"/>
              <a:t> </a:t>
            </a:r>
            <a:r>
              <a:rPr lang="en-US" dirty="0"/>
              <a:t>feature is activated, a </a:t>
            </a:r>
            <a:r>
              <a:rPr lang="en-US" i="1" dirty="0">
                <a:solidFill>
                  <a:srgbClr val="00B0F0"/>
                </a:solidFill>
              </a:rPr>
              <a:t>discount </a:t>
            </a:r>
            <a:r>
              <a:rPr lang="en-US" dirty="0"/>
              <a:t>field will be available sales forms.</a:t>
            </a:r>
          </a:p>
          <a:p>
            <a:r>
              <a:rPr lang="en-US" dirty="0"/>
              <a:t>QBO will either calculate the discount on the total before or the total                                                       after tax, depending                                                         on the order of the tax                                                           and discount fields.  </a:t>
            </a:r>
          </a:p>
          <a:p>
            <a:pPr lvl="1"/>
            <a:r>
              <a:rPr lang="en-US" dirty="0"/>
              <a:t>The user can change                                                                        the order using the                                                                                 up/down arrows to the                                                                        left of the fields.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18783"/>
            <a:ext cx="4343400" cy="3458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Sales with Discounts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2" y="6580749"/>
            <a:ext cx="609597" cy="274320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5109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/>
              <a:t>Users can create ”pending” </a:t>
            </a:r>
            <a:r>
              <a:rPr lang="en-US" i="1" dirty="0"/>
              <a:t>invoices</a:t>
            </a:r>
            <a:r>
              <a:rPr lang="en-US" dirty="0"/>
              <a:t> (called </a:t>
            </a:r>
            <a:r>
              <a:rPr lang="en-US" dirty="0">
                <a:solidFill>
                  <a:srgbClr val="00B0F0"/>
                </a:solidFill>
              </a:rPr>
              <a:t>Delayed Charges</a:t>
            </a:r>
            <a:r>
              <a:rPr lang="en-US" dirty="0"/>
              <a:t>) or “pending” </a:t>
            </a:r>
            <a:r>
              <a:rPr lang="en-US" i="1" dirty="0"/>
              <a:t>credit memos </a:t>
            </a:r>
            <a:r>
              <a:rPr lang="en-US" dirty="0"/>
              <a:t>(called </a:t>
            </a:r>
            <a:r>
              <a:rPr lang="en-US" dirty="0">
                <a:solidFill>
                  <a:srgbClr val="00B0F0"/>
                </a:solidFill>
              </a:rPr>
              <a:t>Delayed Credits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err="1"/>
              <a:t>QBO</a:t>
            </a:r>
            <a:r>
              <a:rPr lang="en-US" dirty="0"/>
              <a:t>.</a:t>
            </a:r>
            <a:endParaRPr lang="en-US" i="1" dirty="0"/>
          </a:p>
          <a:p>
            <a:r>
              <a:rPr lang="en-US" dirty="0">
                <a:solidFill>
                  <a:srgbClr val="00B0F0"/>
                </a:solidFill>
              </a:rPr>
              <a:t>Delayed</a:t>
            </a:r>
            <a:r>
              <a:rPr lang="en-US" i="1" dirty="0"/>
              <a:t> </a:t>
            </a:r>
            <a:r>
              <a:rPr lang="en-US" dirty="0"/>
              <a:t>transactions are useful when some additional activity is necessary before a sale or credit is recognizable.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F0"/>
                </a:solidFill>
              </a:rPr>
              <a:t>delayed charge </a:t>
            </a:r>
            <a:r>
              <a:rPr lang="en-US" sz="2000" dirty="0"/>
              <a:t>might occur when a customer has ordered a product but it hasn’t yet been shipped.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F0"/>
                </a:solidFill>
              </a:rPr>
              <a:t>delayed credit </a:t>
            </a:r>
            <a:r>
              <a:rPr lang="en-US" sz="2000" dirty="0"/>
              <a:t>might occur when a product returned by a customer hasn’t been received yet.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Sales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845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Sales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4191000"/>
            <a:ext cx="8077200" cy="2209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Delayed charge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delayed credit </a:t>
            </a:r>
            <a:r>
              <a:rPr lang="en-US" dirty="0"/>
              <a:t>forms are accessed by clicking              on the navigation bar.</a:t>
            </a:r>
          </a:p>
          <a:p>
            <a:r>
              <a:rPr lang="en-US" dirty="0"/>
              <a:t>Both of these </a:t>
            </a:r>
            <a:r>
              <a:rPr lang="en-US" dirty="0">
                <a:solidFill>
                  <a:srgbClr val="00B0F0"/>
                </a:solidFill>
              </a:rPr>
              <a:t>transaction types </a:t>
            </a:r>
            <a:r>
              <a:rPr lang="en-US" dirty="0"/>
              <a:t>are non-posting transactions (no journal entry is created)  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752600"/>
            <a:ext cx="5206359" cy="2045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8425D50-08F2-4902-ACBC-4E61E0695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4648200"/>
            <a:ext cx="1028700" cy="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Delayed Charges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Delayed </a:t>
            </a:r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495800"/>
            <a:ext cx="8305800" cy="21336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B0F0"/>
                </a:solidFill>
              </a:rPr>
              <a:t>delayed transaction </a:t>
            </a:r>
            <a:r>
              <a:rPr lang="en-US" sz="2400" dirty="0"/>
              <a:t>forms are similar to the </a:t>
            </a:r>
            <a:r>
              <a:rPr lang="en-US" sz="2400" dirty="0">
                <a:solidFill>
                  <a:srgbClr val="00B0F0"/>
                </a:solidFill>
              </a:rPr>
              <a:t>invoice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B0F0"/>
                </a:solidFill>
              </a:rPr>
              <a:t>credit memo </a:t>
            </a:r>
            <a:r>
              <a:rPr lang="en-US" sz="2400" dirty="0"/>
              <a:t>forms. 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NOTE:  Sales tax and discount fields are not available on </a:t>
            </a:r>
            <a:r>
              <a:rPr lang="en-US" sz="2000" dirty="0">
                <a:solidFill>
                  <a:srgbClr val="00B0F0"/>
                </a:solidFill>
              </a:rPr>
              <a:t>delayed charge </a:t>
            </a:r>
            <a:r>
              <a:rPr lang="en-US" sz="2000" dirty="0"/>
              <a:t>forms.  Those fields will appear when the </a:t>
            </a:r>
            <a:r>
              <a:rPr lang="en-US" sz="2000" dirty="0">
                <a:solidFill>
                  <a:srgbClr val="00B0F0"/>
                </a:solidFill>
              </a:rPr>
              <a:t>delayed charge </a:t>
            </a:r>
            <a:r>
              <a:rPr lang="en-US" sz="2000" dirty="0"/>
              <a:t>is converted to an </a:t>
            </a:r>
            <a:r>
              <a:rPr lang="en-US" sz="2000" dirty="0">
                <a:solidFill>
                  <a:srgbClr val="00B0F0"/>
                </a:solidFill>
              </a:rPr>
              <a:t>invoice</a:t>
            </a:r>
            <a:r>
              <a:rPr lang="en-US" sz="2000" i="1" dirty="0"/>
              <a:t>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00B0F0"/>
                </a:solidFill>
              </a:rPr>
              <a:t>sales receipt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" y="1981200"/>
            <a:ext cx="3843655" cy="2366104"/>
          </a:xfrm>
          <a:ln>
            <a:solidFill>
              <a:schemeClr val="tx1"/>
            </a:solidFill>
          </a:ln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3962400" cy="236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6731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882" y="3810000"/>
            <a:ext cx="4784994" cy="257294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</a:t>
            </a:r>
            <a:br>
              <a:rPr lang="en-US" dirty="0"/>
            </a:br>
            <a:r>
              <a:rPr lang="en-US" dirty="0"/>
              <a:t>Delayed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28600" y="1958162"/>
            <a:ext cx="8305800" cy="4424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Delayed charges </a:t>
            </a:r>
            <a:r>
              <a:rPr lang="en-US" dirty="0"/>
              <a:t>are recognized in QBO by clicking </a:t>
            </a:r>
            <a:r>
              <a:rPr lang="en-US" dirty="0">
                <a:solidFill>
                  <a:srgbClr val="00B0F0"/>
                </a:solidFill>
              </a:rPr>
              <a:t>Create invoice </a:t>
            </a:r>
            <a:r>
              <a:rPr lang="en-US" dirty="0"/>
              <a:t>in the </a:t>
            </a:r>
            <a:r>
              <a:rPr lang="en-US" dirty="0">
                <a:solidFill>
                  <a:srgbClr val="00B0F0"/>
                </a:solidFill>
              </a:rPr>
              <a:t>transaction list </a:t>
            </a:r>
            <a:r>
              <a:rPr lang="en-US" dirty="0"/>
              <a:t>tab of the customer record.</a:t>
            </a:r>
          </a:p>
          <a:p>
            <a:pPr marL="233363" indent="-233363">
              <a:buClr>
                <a:schemeClr val="accent5"/>
              </a:buClr>
            </a:pPr>
            <a:r>
              <a:rPr lang="en-US" dirty="0">
                <a:solidFill>
                  <a:srgbClr val="00B0F0"/>
                </a:solidFill>
              </a:rPr>
              <a:t>Delayed credits </a:t>
            </a:r>
            <a:r>
              <a:rPr lang="en-US" dirty="0"/>
              <a:t>are recognized by applying them to an </a:t>
            </a:r>
            <a:r>
              <a:rPr lang="en-US" dirty="0">
                <a:solidFill>
                  <a:srgbClr val="00B0F0"/>
                </a:solidFill>
              </a:rPr>
              <a:t>invoice</a:t>
            </a:r>
            <a:r>
              <a:rPr lang="en-US" i="1" dirty="0"/>
              <a:t>.</a:t>
            </a:r>
          </a:p>
          <a:p>
            <a:pPr lvl="1" indent="-233363">
              <a:spcBef>
                <a:spcPts val="900"/>
              </a:spcBef>
            </a:pPr>
            <a:r>
              <a:rPr lang="en-US" dirty="0"/>
              <a:t>See Chapter 2 for a                                                                         refresher on applying                                                                     credit memos to          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invoices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7540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most businesses, there are at least some sales on account that will never be collected.</a:t>
            </a:r>
          </a:p>
          <a:p>
            <a:r>
              <a:rPr lang="en-US" dirty="0"/>
              <a:t>In QBO, write-offs of uncollectible invoices can be done by: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Recording a </a:t>
            </a:r>
            <a:r>
              <a:rPr lang="en-US" sz="2200" dirty="0">
                <a:solidFill>
                  <a:srgbClr val="00B0F0"/>
                </a:solidFill>
              </a:rPr>
              <a:t>credit memo </a:t>
            </a:r>
            <a:r>
              <a:rPr lang="en-US" sz="2200" dirty="0"/>
              <a:t>for the uncollectible amount using </a:t>
            </a:r>
            <a:r>
              <a:rPr lang="en-US" sz="2200" dirty="0" smtClean="0"/>
              <a:t>a </a:t>
            </a:r>
            <a:r>
              <a:rPr lang="en-US" sz="2200" dirty="0" smtClean="0">
                <a:solidFill>
                  <a:srgbClr val="00B0F0"/>
                </a:solidFill>
              </a:rPr>
              <a:t>service</a:t>
            </a:r>
            <a:r>
              <a:rPr lang="en-US" sz="2200" dirty="0" smtClean="0"/>
              <a:t> </a:t>
            </a:r>
            <a:r>
              <a:rPr lang="en-US" sz="2200" dirty="0"/>
              <a:t>item specifically created for write-offs.</a:t>
            </a:r>
          </a:p>
          <a:p>
            <a:pPr lvl="2">
              <a:spcBef>
                <a:spcPts val="900"/>
              </a:spcBef>
            </a:pPr>
            <a:r>
              <a:rPr lang="en-US" sz="1900" dirty="0"/>
              <a:t>The </a:t>
            </a:r>
            <a:r>
              <a:rPr lang="en-US" sz="1900" dirty="0">
                <a:solidFill>
                  <a:srgbClr val="00B0F0"/>
                </a:solidFill>
              </a:rPr>
              <a:t>income account </a:t>
            </a:r>
            <a:r>
              <a:rPr lang="en-US" sz="1900" dirty="0"/>
              <a:t>would be Allowance for Doubtful Accounts or </a:t>
            </a:r>
            <a:r>
              <a:rPr lang="en-US" sz="1900" dirty="0" smtClean="0"/>
              <a:t>Bad </a:t>
            </a:r>
            <a:r>
              <a:rPr lang="en-US" sz="1900" dirty="0"/>
              <a:t>Debt Expense, depending on whether the allowance or direct write-off methods are used.  Remember, the </a:t>
            </a:r>
            <a:r>
              <a:rPr lang="en-US" sz="1900" dirty="0">
                <a:solidFill>
                  <a:srgbClr val="00B0F0"/>
                </a:solidFill>
              </a:rPr>
              <a:t>income account</a:t>
            </a:r>
            <a:r>
              <a:rPr lang="en-US" sz="1900" i="1" dirty="0"/>
              <a:t> </a:t>
            </a:r>
            <a:r>
              <a:rPr lang="en-US" sz="1900" dirty="0"/>
              <a:t>is debited in a </a:t>
            </a:r>
            <a:r>
              <a:rPr lang="en-US" sz="1900" dirty="0">
                <a:solidFill>
                  <a:srgbClr val="00B0F0"/>
                </a:solidFill>
              </a:rPr>
              <a:t>credit memo </a:t>
            </a:r>
            <a:r>
              <a:rPr lang="en-US" sz="1900" dirty="0"/>
              <a:t>transaction.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Applying the credit memo to the uncollectible invoice.</a:t>
            </a:r>
          </a:p>
          <a:p>
            <a:r>
              <a:rPr lang="en-US" dirty="0">
                <a:solidFill>
                  <a:srgbClr val="00B0F0"/>
                </a:solidFill>
              </a:rPr>
              <a:t>Invoices</a:t>
            </a:r>
            <a:r>
              <a:rPr lang="en-US" dirty="0"/>
              <a:t> can also be written off using a </a:t>
            </a:r>
            <a:r>
              <a:rPr lang="en-US" dirty="0">
                <a:solidFill>
                  <a:srgbClr val="00B0F0"/>
                </a:solidFill>
              </a:rPr>
              <a:t>journal entry</a:t>
            </a:r>
            <a:r>
              <a:rPr lang="en-US" dirty="0"/>
              <a:t>.  Using the credit memos, however, allows users to easily apply write-offs to specific </a:t>
            </a:r>
            <a:r>
              <a:rPr lang="en-US" dirty="0">
                <a:solidFill>
                  <a:srgbClr val="00B0F0"/>
                </a:solidFill>
              </a:rPr>
              <a:t>invoices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Off </a:t>
            </a:r>
            <a:br>
              <a:rPr lang="en-US" dirty="0"/>
            </a:br>
            <a:r>
              <a:rPr lang="en-US" dirty="0"/>
              <a:t>Uncollectible Accounts</a:t>
            </a:r>
          </a:p>
        </p:txBody>
      </p:sp>
    </p:spTree>
    <p:extLst>
      <p:ext uri="{BB962C8B-B14F-4D97-AF65-F5344CB8AC3E}">
        <p14:creationId xmlns:p14="http://schemas.microsoft.com/office/powerpoint/2010/main" val="27100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133600"/>
            <a:ext cx="8077200" cy="4343400"/>
          </a:xfrm>
        </p:spPr>
        <p:txBody>
          <a:bodyPr>
            <a:noAutofit/>
          </a:bodyPr>
          <a:lstStyle/>
          <a:p>
            <a:r>
              <a:rPr lang="en-US" sz="2400" dirty="0"/>
              <a:t>Customers paying with credit cards at point of sale are processed on </a:t>
            </a:r>
            <a:r>
              <a:rPr lang="en-US" sz="2400" dirty="0">
                <a:solidFill>
                  <a:srgbClr val="00B0F0"/>
                </a:solidFill>
              </a:rPr>
              <a:t>sales receipts</a:t>
            </a:r>
            <a:r>
              <a:rPr lang="en-US" sz="2400" i="1" dirty="0"/>
              <a:t>.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Customers using credit cards to make payments  on account balances are processed through </a:t>
            </a:r>
            <a:r>
              <a:rPr lang="en-US" sz="2400" dirty="0">
                <a:solidFill>
                  <a:srgbClr val="00B0F0"/>
                </a:solidFill>
              </a:rPr>
              <a:t>Receive Payment </a:t>
            </a:r>
            <a:r>
              <a:rPr lang="en-US" sz="2400" dirty="0"/>
              <a:t>form.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Paying with Credit </a:t>
            </a:r>
            <a:r>
              <a:rPr lang="en-US" dirty="0"/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7449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Cycle—</a:t>
            </a:r>
            <a:br>
              <a:rPr lang="en-US" dirty="0"/>
            </a:br>
            <a:r>
              <a:rPr lang="en-US" dirty="0"/>
              <a:t>Merchandising Companies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4784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8077200" cy="4724400"/>
          </a:xfrm>
        </p:spPr>
        <p:txBody>
          <a:bodyPr>
            <a:noAutofit/>
          </a:bodyPr>
          <a:lstStyle/>
          <a:p>
            <a:r>
              <a:rPr lang="en-US" sz="2400" dirty="0"/>
              <a:t>It’s best practice to record </a:t>
            </a:r>
            <a:r>
              <a:rPr lang="en-US" sz="2400" dirty="0">
                <a:solidFill>
                  <a:srgbClr val="00B0F0"/>
                </a:solidFill>
              </a:rPr>
              <a:t>deposits </a:t>
            </a:r>
            <a:r>
              <a:rPr lang="en-US" sz="2400" dirty="0"/>
              <a:t>of credit card receipts</a:t>
            </a:r>
            <a:r>
              <a:rPr lang="en-US" dirty="0"/>
              <a:t> separate from </a:t>
            </a:r>
            <a:r>
              <a:rPr lang="en-US" dirty="0">
                <a:solidFill>
                  <a:srgbClr val="00B0F0"/>
                </a:solidFill>
              </a:rPr>
              <a:t>deposits</a:t>
            </a:r>
            <a:r>
              <a:rPr lang="en-US" dirty="0"/>
              <a:t> of cash/check receipts in order to mirror bank activity.  </a:t>
            </a:r>
            <a:endParaRPr lang="en-US" sz="2000" dirty="0"/>
          </a:p>
          <a:p>
            <a:pPr lvl="2">
              <a:spcBef>
                <a:spcPts val="900"/>
              </a:spcBef>
            </a:pPr>
            <a:r>
              <a:rPr lang="en-US" dirty="0"/>
              <a:t>Credit card receipts (batch totals) are normally deposited in the seller’s bank account within 2-3 days of the transaction date.</a:t>
            </a:r>
            <a:endParaRPr lang="en-US" sz="2400" dirty="0"/>
          </a:p>
          <a:p>
            <a:r>
              <a:rPr lang="en-US" dirty="0"/>
              <a:t>Merchant banks generally charge fees for processing credit card payments.  The fees (generally a percentage of the transaction total) can be entered when </a:t>
            </a:r>
            <a:r>
              <a:rPr lang="en-US" dirty="0">
                <a:solidFill>
                  <a:srgbClr val="00B0F0"/>
                </a:solidFill>
              </a:rPr>
              <a:t>deposit</a:t>
            </a:r>
            <a:r>
              <a:rPr lang="en-US" i="1" dirty="0"/>
              <a:t> </a:t>
            </a:r>
            <a:r>
              <a:rPr lang="en-US" dirty="0"/>
              <a:t>is created if rate is known.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If the rate is not known, </a:t>
            </a:r>
            <a:r>
              <a:rPr lang="en-US" dirty="0">
                <a:solidFill>
                  <a:srgbClr val="00B0F0"/>
                </a:solidFill>
              </a:rPr>
              <a:t>deposits</a:t>
            </a:r>
            <a:r>
              <a:rPr lang="en-US" dirty="0"/>
              <a:t> should be adjusted when statement is received.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Paying </a:t>
            </a:r>
            <a:r>
              <a:rPr lang="en-US" dirty="0"/>
              <a:t>with </a:t>
            </a:r>
            <a:r>
              <a:rPr lang="en-US" dirty="0" smtClean="0"/>
              <a:t>Credit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B09B291-1DE3-4721-90AF-EC20F37AC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62CEFF-8A5E-48AE-9BDD-3B322BF8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594632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of a deposit of credit card receipts           (2% merchant fee)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476FAD-1ABA-4F9C-B88C-EF31084AF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2895600"/>
            <a:ext cx="4412764" cy="346232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Paying with Credit </a:t>
            </a:r>
            <a:r>
              <a:rPr lang="en-US" dirty="0"/>
              <a:t>Cards</a:t>
            </a:r>
          </a:p>
        </p:txBody>
      </p:sp>
    </p:spTree>
    <p:extLst>
      <p:ext uri="{BB962C8B-B14F-4D97-AF65-F5344CB8AC3E}">
        <p14:creationId xmlns:p14="http://schemas.microsoft.com/office/powerpoint/2010/main" val="2709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Automatic processing of early payment discounts </a:t>
            </a:r>
            <a:r>
              <a:rPr lang="en-US" sz="2400" dirty="0" smtClean="0"/>
              <a:t> is </a:t>
            </a:r>
            <a:r>
              <a:rPr lang="en-US" sz="2400" dirty="0"/>
              <a:t>not yet available in QBO.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2%/10, 1%/10 are examples of terms that include a discount for early payment by the customer.</a:t>
            </a:r>
            <a:endParaRPr lang="en-US" sz="2400" dirty="0"/>
          </a:p>
          <a:p>
            <a:r>
              <a:rPr lang="en-US" sz="2400" dirty="0"/>
              <a:t>As a work around: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F0"/>
                </a:solidFill>
              </a:rPr>
              <a:t>service </a:t>
            </a:r>
            <a:r>
              <a:rPr lang="en-US" sz="2000" dirty="0"/>
              <a:t>item </a:t>
            </a:r>
            <a:r>
              <a:rPr lang="en-US" dirty="0"/>
              <a:t>can be </a:t>
            </a:r>
            <a:r>
              <a:rPr lang="en-US" sz="2000" dirty="0"/>
              <a:t>created (the </a:t>
            </a:r>
            <a:r>
              <a:rPr lang="en-US" sz="2000" dirty="0">
                <a:solidFill>
                  <a:srgbClr val="00B0F0"/>
                </a:solidFill>
              </a:rPr>
              <a:t>income account </a:t>
            </a:r>
            <a:r>
              <a:rPr lang="en-US" sz="2000" dirty="0"/>
              <a:t>would normally be a contra revenue account like Sales Discounts).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F0"/>
                </a:solidFill>
              </a:rPr>
              <a:t>credit memo </a:t>
            </a:r>
            <a:r>
              <a:rPr lang="en-US" sz="2000" dirty="0"/>
              <a:t>is then issued to the customer taking the discount using the new </a:t>
            </a:r>
            <a:r>
              <a:rPr lang="en-US" sz="2000" dirty="0">
                <a:solidFill>
                  <a:srgbClr val="00B0F0"/>
                </a:solidFill>
              </a:rPr>
              <a:t>service</a:t>
            </a:r>
            <a:r>
              <a:rPr lang="en-US" sz="2000" i="1" dirty="0"/>
              <a:t> </a:t>
            </a:r>
            <a:r>
              <a:rPr lang="en-US" sz="2000" dirty="0"/>
              <a:t>item</a:t>
            </a:r>
            <a:r>
              <a:rPr lang="en-US" sz="2000" i="1" dirty="0"/>
              <a:t>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B0F0"/>
                </a:solidFill>
              </a:rPr>
              <a:t>credit memo </a:t>
            </a:r>
            <a:r>
              <a:rPr lang="en-US" sz="2000" dirty="0"/>
              <a:t>is applied to the </a:t>
            </a:r>
            <a:r>
              <a:rPr lang="en-US" sz="2000" dirty="0">
                <a:solidFill>
                  <a:srgbClr val="00B0F0"/>
                </a:solidFill>
              </a:rPr>
              <a:t>invoic</a:t>
            </a:r>
            <a:r>
              <a:rPr lang="en-US" dirty="0">
                <a:solidFill>
                  <a:srgbClr val="00B0F0"/>
                </a:solidFill>
              </a:rPr>
              <a:t>e</a:t>
            </a:r>
            <a:r>
              <a:rPr lang="en-US" sz="2000" i="1" dirty="0"/>
              <a:t> </a:t>
            </a:r>
            <a:r>
              <a:rPr lang="en-US" sz="2000" dirty="0"/>
              <a:t>when the customer </a:t>
            </a:r>
            <a:r>
              <a:rPr lang="en-US" sz="2000" dirty="0">
                <a:solidFill>
                  <a:srgbClr val="00B0F0"/>
                </a:solidFill>
              </a:rPr>
              <a:t>payment</a:t>
            </a:r>
            <a:r>
              <a:rPr lang="en-US" sz="2000" i="1" dirty="0"/>
              <a:t> </a:t>
            </a:r>
            <a:r>
              <a:rPr lang="en-US" sz="2000" dirty="0"/>
              <a:t>is recorded.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Payment Discounts </a:t>
            </a:r>
            <a:br>
              <a:rPr lang="en-US" dirty="0"/>
            </a:br>
            <a:r>
              <a:rPr lang="en-US" dirty="0"/>
              <a:t>Taken by Customers</a:t>
            </a:r>
          </a:p>
        </p:txBody>
      </p:sp>
    </p:spTree>
    <p:extLst>
      <p:ext uri="{BB962C8B-B14F-4D97-AF65-F5344CB8AC3E}">
        <p14:creationId xmlns:p14="http://schemas.microsoft.com/office/powerpoint/2010/main" val="31254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2098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/>
              <a:t>Having customer checks returned by the bank for lack of funds is a risk of doing business.</a:t>
            </a:r>
          </a:p>
          <a:p>
            <a:r>
              <a:rPr lang="en-US" dirty="0"/>
              <a:t>Companies must choose whether to</a:t>
            </a:r>
          </a:p>
          <a:p>
            <a:pPr lvl="1"/>
            <a:r>
              <a:rPr lang="en-US" dirty="0"/>
              <a:t>Attempt to redeposit the check OR</a:t>
            </a:r>
          </a:p>
          <a:p>
            <a:pPr lvl="1"/>
            <a:r>
              <a:rPr lang="en-US" dirty="0"/>
              <a:t>Re-invoice the customer for the amount of the check plus any processing fees OR</a:t>
            </a:r>
          </a:p>
          <a:p>
            <a:pPr lvl="1"/>
            <a:r>
              <a:rPr lang="en-US" dirty="0"/>
              <a:t>Write off the check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981200"/>
          </a:xfrm>
        </p:spPr>
        <p:txBody>
          <a:bodyPr/>
          <a:lstStyle/>
          <a:p>
            <a:r>
              <a:rPr lang="en-US" dirty="0"/>
              <a:t>Managing Customer Checks Returned Due to </a:t>
            </a:r>
            <a:br>
              <a:rPr lang="en-US" dirty="0"/>
            </a:br>
            <a:r>
              <a:rPr lang="en-US" dirty="0"/>
              <a:t>Insufficient Funds (NSF checks)</a:t>
            </a:r>
          </a:p>
        </p:txBody>
      </p:sp>
    </p:spTree>
    <p:extLst>
      <p:ext uri="{BB962C8B-B14F-4D97-AF65-F5344CB8AC3E}">
        <p14:creationId xmlns:p14="http://schemas.microsoft.com/office/powerpoint/2010/main" val="30825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209800"/>
            <a:ext cx="80772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company elects to re-invoice the customer for the check amount plus any appropriate fees, several new </a:t>
            </a:r>
            <a:r>
              <a:rPr lang="en-US" dirty="0">
                <a:solidFill>
                  <a:srgbClr val="00B0F0"/>
                </a:solidFill>
              </a:rPr>
              <a:t>service </a:t>
            </a:r>
            <a:r>
              <a:rPr lang="en-US" dirty="0"/>
              <a:t>items</a:t>
            </a:r>
            <a:r>
              <a:rPr lang="en-US" i="1" dirty="0"/>
              <a:t> </a:t>
            </a:r>
            <a:r>
              <a:rPr lang="en-US" dirty="0"/>
              <a:t>should be created.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One for the NSF amount </a:t>
            </a:r>
          </a:p>
          <a:p>
            <a:pPr lvl="2">
              <a:spcBef>
                <a:spcPts val="900"/>
              </a:spcBef>
            </a:pPr>
            <a:r>
              <a:rPr lang="en-US" sz="1800" dirty="0">
                <a:solidFill>
                  <a:srgbClr val="00B0F0"/>
                </a:solidFill>
              </a:rPr>
              <a:t>Income account </a:t>
            </a:r>
            <a:r>
              <a:rPr lang="en-US" sz="1800" dirty="0"/>
              <a:t>selected in the setup would be the bank account so the underlying journal entry would be DR A/R and  CR Checking.  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One for any processing fee to be charged to the client.</a:t>
            </a:r>
          </a:p>
          <a:p>
            <a:pPr lvl="2">
              <a:spcBef>
                <a:spcPts val="900"/>
              </a:spcBef>
            </a:pPr>
            <a:r>
              <a:rPr lang="en-US" sz="1800" dirty="0">
                <a:solidFill>
                  <a:srgbClr val="00B0F0"/>
                </a:solidFill>
              </a:rPr>
              <a:t>Income account</a:t>
            </a:r>
            <a:r>
              <a:rPr lang="en-US" sz="1800" i="1" dirty="0"/>
              <a:t> </a:t>
            </a:r>
            <a:r>
              <a:rPr lang="en-US" sz="1800" dirty="0"/>
              <a:t>selected in the setup might be bank service charges or miscellaneous income, etc.</a:t>
            </a:r>
          </a:p>
          <a:p>
            <a:r>
              <a:rPr lang="en-US" sz="2400" dirty="0"/>
              <a:t>A new </a:t>
            </a:r>
            <a:r>
              <a:rPr lang="en-US" sz="2400" dirty="0">
                <a:solidFill>
                  <a:srgbClr val="00B0F0"/>
                </a:solidFill>
              </a:rPr>
              <a:t>invoice </a:t>
            </a:r>
            <a:r>
              <a:rPr lang="en-US" sz="2400" dirty="0"/>
              <a:t>would then be created using the two new </a:t>
            </a:r>
            <a:r>
              <a:rPr lang="en-US" sz="2400" dirty="0">
                <a:solidFill>
                  <a:srgbClr val="00B0F0"/>
                </a:solidFill>
              </a:rPr>
              <a:t>service</a:t>
            </a:r>
            <a:r>
              <a:rPr lang="en-US" sz="2400" i="1" dirty="0"/>
              <a:t> </a:t>
            </a:r>
            <a:r>
              <a:rPr lang="en-US" sz="2400" dirty="0"/>
              <a:t>items</a:t>
            </a:r>
            <a:r>
              <a:rPr lang="en-US" sz="2400" i="1" dirty="0"/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981200"/>
          </a:xfrm>
        </p:spPr>
        <p:txBody>
          <a:bodyPr/>
          <a:lstStyle/>
          <a:p>
            <a:r>
              <a:rPr lang="en-US" dirty="0"/>
              <a:t>Managing Customer Checks Returned Due to </a:t>
            </a:r>
            <a:br>
              <a:rPr lang="en-US" dirty="0"/>
            </a:br>
            <a:r>
              <a:rPr lang="en-US" dirty="0"/>
              <a:t>Insufficient Funds (NSF checks)</a:t>
            </a:r>
          </a:p>
        </p:txBody>
      </p:sp>
    </p:spTree>
    <p:extLst>
      <p:ext uri="{BB962C8B-B14F-4D97-AF65-F5344CB8AC3E}">
        <p14:creationId xmlns:p14="http://schemas.microsoft.com/office/powerpoint/2010/main" val="14132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B9D8-4F62-473F-922E-D403EA84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of an </a:t>
            </a:r>
            <a:r>
              <a:rPr lang="en-US" sz="3600" dirty="0" smtClean="0"/>
              <a:t>Invoice </a:t>
            </a:r>
            <a:r>
              <a:rPr lang="en-US" sz="3600" dirty="0"/>
              <a:t>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</a:t>
            </a:r>
            <a:r>
              <a:rPr lang="en-US" sz="3600" dirty="0" smtClean="0"/>
              <a:t>ecovery </a:t>
            </a:r>
            <a:r>
              <a:rPr lang="en-US" sz="3600" dirty="0"/>
              <a:t>of an NSF </a:t>
            </a:r>
            <a:r>
              <a:rPr lang="en-US" sz="3600" dirty="0" smtClean="0"/>
              <a:t>Check </a:t>
            </a:r>
            <a:r>
              <a:rPr lang="en-US" sz="3600" dirty="0"/>
              <a:t>A</a:t>
            </a:r>
            <a:r>
              <a:rPr lang="en-US" sz="3600" dirty="0" smtClean="0"/>
              <a:t>mount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BB6B35F-4F12-4428-85E6-ED0AD5A61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BA48B2-35B9-4F25-8FB4-EFD41899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ACD5C6-1924-4017-8EA6-CF1B6BCA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invoice to the                                                 customer: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/>
          </a:p>
          <a:p>
            <a:r>
              <a:rPr lang="en-US" dirty="0"/>
              <a:t>The underlying journal entry: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603CD4-4F24-4E99-8139-E207C3CAC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1845129"/>
            <a:ext cx="3856202" cy="275132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0CCFB9-904D-4326-87EA-5521A935B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427" y="5201857"/>
            <a:ext cx="6149973" cy="119894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74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2209800"/>
            <a:ext cx="8305800" cy="4419600"/>
          </a:xfrm>
        </p:spPr>
        <p:txBody>
          <a:bodyPr>
            <a:normAutofit/>
          </a:bodyPr>
          <a:lstStyle/>
          <a:p>
            <a:r>
              <a:rPr lang="en-US" dirty="0"/>
              <a:t>If the company elects to write off the NSF check, a new </a:t>
            </a:r>
            <a:r>
              <a:rPr lang="en-US" dirty="0">
                <a:solidFill>
                  <a:srgbClr val="00B0F0"/>
                </a:solidFill>
              </a:rPr>
              <a:t>invoice</a:t>
            </a:r>
            <a:r>
              <a:rPr lang="en-US" i="1" dirty="0"/>
              <a:t> </a:t>
            </a:r>
            <a:r>
              <a:rPr lang="en-US" dirty="0"/>
              <a:t>can be created using the steps outlined on the previous slides.</a:t>
            </a:r>
          </a:p>
          <a:p>
            <a:pPr lvl="1">
              <a:spcBef>
                <a:spcPts val="900"/>
              </a:spcBef>
            </a:pPr>
            <a:r>
              <a:rPr lang="en-US" sz="2000" dirty="0"/>
              <a:t>Creating the </a:t>
            </a:r>
            <a:r>
              <a:rPr lang="en-US" sz="2000" dirty="0">
                <a:solidFill>
                  <a:srgbClr val="00B0F0"/>
                </a:solidFill>
              </a:rPr>
              <a:t>invoice</a:t>
            </a:r>
            <a:r>
              <a:rPr lang="en-US" sz="2000" i="1" dirty="0"/>
              <a:t> </a:t>
            </a:r>
            <a:r>
              <a:rPr lang="en-US" sz="2000" dirty="0"/>
              <a:t>is necessary for crediting the cash account for the NSF check.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A processing fee wouldn’t be included in this case.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invoice </a:t>
            </a:r>
            <a:r>
              <a:rPr lang="en-US" dirty="0"/>
              <a:t>would then be “written off” using the process outlined in the ”Writing off uncollectible accounts” section </a:t>
            </a:r>
            <a:r>
              <a:rPr lang="en-US" dirty="0" smtClean="0"/>
              <a:t>      of </a:t>
            </a:r>
            <a:r>
              <a:rPr lang="en-US" dirty="0"/>
              <a:t>this PowerPoint.</a:t>
            </a:r>
          </a:p>
          <a:p>
            <a:r>
              <a:rPr lang="en-US" dirty="0"/>
              <a:t>NSF checks can also be written off using a general journal entry.</a:t>
            </a:r>
            <a:endParaRPr lang="en-US" sz="2400" dirty="0"/>
          </a:p>
          <a:p>
            <a:pPr lvl="1">
              <a:spcBef>
                <a:spcPts val="900"/>
              </a:spcBef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3" cy="1371600"/>
          </a:xfrm>
        </p:spPr>
        <p:txBody>
          <a:bodyPr/>
          <a:lstStyle/>
          <a:p>
            <a:r>
              <a:rPr lang="en-US" dirty="0"/>
              <a:t>Managing Customer Checks Returned Due to </a:t>
            </a:r>
            <a:br>
              <a:rPr lang="en-US" dirty="0"/>
            </a:br>
            <a:r>
              <a:rPr lang="en-US" dirty="0"/>
              <a:t>Insufficient Funds (NSF checks)</a:t>
            </a:r>
          </a:p>
        </p:txBody>
      </p:sp>
    </p:spTree>
    <p:extLst>
      <p:ext uri="{BB962C8B-B14F-4D97-AF65-F5344CB8AC3E}">
        <p14:creationId xmlns:p14="http://schemas.microsoft.com/office/powerpoint/2010/main" val="13395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9430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5238" y="4107730"/>
            <a:ext cx="4583641" cy="229307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90ACD74-DB98-4FA1-A702-3E837751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3058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Statements can be sent to customers using QBO.</a:t>
            </a:r>
          </a:p>
          <a:p>
            <a:pPr>
              <a:spcBef>
                <a:spcPts val="600"/>
              </a:spcBef>
            </a:pPr>
            <a:r>
              <a:rPr lang="en-US" dirty="0"/>
              <a:t>Statements are created by clicking               on the navigation bar and selecting </a:t>
            </a:r>
            <a:r>
              <a:rPr lang="en-US" dirty="0">
                <a:solidFill>
                  <a:srgbClr val="00B0F0"/>
                </a:solidFill>
              </a:rPr>
              <a:t>Statement</a:t>
            </a:r>
            <a:r>
              <a:rPr lang="en-US" i="1" dirty="0"/>
              <a:t>.</a:t>
            </a:r>
          </a:p>
          <a:p>
            <a:pPr marL="233363" indent="-233363">
              <a:spcBef>
                <a:spcPts val="600"/>
              </a:spcBef>
              <a:buClr>
                <a:schemeClr val="accent5"/>
              </a:buClr>
            </a:pPr>
            <a:r>
              <a:rPr lang="en-US" dirty="0"/>
              <a:t>Statement types include:</a:t>
            </a:r>
          </a:p>
          <a:p>
            <a:pPr lvl="1" indent="-233363">
              <a:spcBef>
                <a:spcPts val="600"/>
              </a:spcBef>
            </a:pPr>
            <a:r>
              <a:rPr lang="en-US" b="1" dirty="0">
                <a:solidFill>
                  <a:srgbClr val="00B0F0"/>
                </a:solidFill>
              </a:rPr>
              <a:t>Open item</a:t>
            </a:r>
            <a:endParaRPr lang="en-US" dirty="0"/>
          </a:p>
          <a:p>
            <a:pPr marL="627063" lvl="2" indent="-174625">
              <a:spcBef>
                <a:spcPts val="600"/>
              </a:spcBef>
            </a:pPr>
            <a:r>
              <a:rPr lang="en-US" sz="1600" dirty="0"/>
              <a:t>Only open transactions are displayed</a:t>
            </a:r>
          </a:p>
          <a:p>
            <a:pPr lvl="1" indent="-233363">
              <a:spcBef>
                <a:spcPts val="600"/>
              </a:spcBef>
            </a:pPr>
            <a:r>
              <a:rPr lang="en-US" b="1" dirty="0">
                <a:solidFill>
                  <a:srgbClr val="00B0F0"/>
                </a:solidFill>
              </a:rPr>
              <a:t>Balance forward</a:t>
            </a:r>
            <a:endParaRPr lang="en-US" dirty="0"/>
          </a:p>
          <a:p>
            <a:pPr marL="627063" lvl="2" indent="-174625">
              <a:spcBef>
                <a:spcPts val="600"/>
              </a:spcBef>
            </a:pPr>
            <a:r>
              <a:rPr lang="en-US" sz="1600" dirty="0"/>
              <a:t>Beginning balance plus                                                                                             all current period                                                                                            transactions are displayed.</a:t>
            </a:r>
          </a:p>
          <a:p>
            <a:pPr lvl="1" indent="-233363">
              <a:spcBef>
                <a:spcPts val="600"/>
              </a:spcBef>
            </a:pPr>
            <a:r>
              <a:rPr lang="en-US" b="1" dirty="0">
                <a:solidFill>
                  <a:srgbClr val="00B0F0"/>
                </a:solidFill>
              </a:rPr>
              <a:t>Transaction Statements                                           </a:t>
            </a:r>
          </a:p>
          <a:p>
            <a:pPr marL="627063" lvl="2" indent="-174625">
              <a:spcBef>
                <a:spcPts val="600"/>
              </a:spcBef>
            </a:pPr>
            <a:r>
              <a:rPr lang="en-US" sz="1600" dirty="0"/>
              <a:t>All current period                                                                                           transactions are displayed.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778808F-D0AF-48CD-983C-FE7E577CE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105176"/>
            <a:ext cx="1104900" cy="3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6AC73-AAFC-4160-A4C2-DBF64E09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78429B-F287-420B-9138-BF809C30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Sales Cycle in a Merchandising Company?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209800"/>
            <a:ext cx="8077200" cy="4191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Purchase product</a:t>
            </a:r>
          </a:p>
          <a:p>
            <a:pPr>
              <a:spcBef>
                <a:spcPts val="1800"/>
              </a:spcBef>
            </a:pPr>
            <a:r>
              <a:rPr lang="en-US" dirty="0"/>
              <a:t>Get orders for product</a:t>
            </a:r>
          </a:p>
          <a:p>
            <a:pPr>
              <a:spcBef>
                <a:spcPts val="1800"/>
              </a:spcBef>
            </a:pPr>
            <a:r>
              <a:rPr lang="en-US" dirty="0"/>
              <a:t>Fill product orders</a:t>
            </a:r>
          </a:p>
          <a:p>
            <a:pPr>
              <a:spcBef>
                <a:spcPts val="1800"/>
              </a:spcBef>
            </a:pPr>
            <a:r>
              <a:rPr lang="en-US" dirty="0"/>
              <a:t>Bill for product orders</a:t>
            </a:r>
          </a:p>
          <a:p>
            <a:pPr>
              <a:spcBef>
                <a:spcPts val="1800"/>
              </a:spcBef>
            </a:pPr>
            <a:r>
              <a:rPr lang="en-US" dirty="0"/>
              <a:t>Collect the money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8369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6CF21-8B2C-4B0A-AC05-3665E441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</a:t>
            </a:r>
            <a:r>
              <a:rPr lang="en-US" dirty="0"/>
              <a:t>R</a:t>
            </a:r>
            <a:r>
              <a:rPr lang="en-US" dirty="0" smtClean="0"/>
              <a:t>eports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5190AC-24A9-493A-976C-A7D2EE453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2FBC87-3747-4B4C-BB7C-3121B178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F2F736-DF59-44E4-9102-9E15FA407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Inventory reports are included in the </a:t>
            </a:r>
            <a:r>
              <a:rPr lang="en-US" dirty="0">
                <a:solidFill>
                  <a:srgbClr val="00B0F0"/>
                </a:solidFill>
              </a:rPr>
              <a:t>Sales and customers </a:t>
            </a:r>
            <a:r>
              <a:rPr lang="en-US" dirty="0"/>
              <a:t>section of </a:t>
            </a:r>
            <a:r>
              <a:rPr lang="en-US" dirty="0">
                <a:solidFill>
                  <a:srgbClr val="00B0F0"/>
                </a:solidFill>
              </a:rPr>
              <a:t>Standard Reports</a:t>
            </a:r>
            <a:r>
              <a:rPr lang="en-US" dirty="0"/>
              <a:t>.  </a:t>
            </a:r>
          </a:p>
          <a:p>
            <a:r>
              <a:rPr lang="en-US" dirty="0"/>
              <a:t>Some commonly used reports are highlighted below: 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E32EBD8-261D-4869-AE2A-FBCC77D28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6781800" cy="2405403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050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286000"/>
            <a:ext cx="8077200" cy="4114800"/>
          </a:xfrm>
        </p:spPr>
        <p:txBody>
          <a:bodyPr/>
          <a:lstStyle/>
          <a:p>
            <a:r>
              <a:rPr lang="en-US" dirty="0"/>
              <a:t>Products sold by merchandising companies are normally purchased in advance and held in inventory until sold.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states with a sales tax, companies often are required to collect state and local sales taxes on sales of products to customers.</a:t>
            </a:r>
          </a:p>
        </p:txBody>
      </p:sp>
    </p:spTree>
    <p:extLst>
      <p:ext uri="{BB962C8B-B14F-4D97-AF65-F5344CB8AC3E}">
        <p14:creationId xmlns:p14="http://schemas.microsoft.com/office/powerpoint/2010/main" val="10621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 </a:t>
            </a:r>
            <a:r>
              <a:rPr lang="en-US" dirty="0"/>
              <a:t>Items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7708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dirty="0"/>
              <a:t> Item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Products held for sale can be set up in </a:t>
            </a:r>
            <a:r>
              <a:rPr lang="en-US" dirty="0" err="1"/>
              <a:t>QBO</a:t>
            </a:r>
            <a:r>
              <a:rPr lang="en-US" dirty="0"/>
              <a:t> as: 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 </a:t>
            </a:r>
            <a:r>
              <a:rPr lang="en-US" dirty="0"/>
              <a:t>OR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Non-inventory product </a:t>
            </a:r>
            <a:r>
              <a:rPr lang="en-US" dirty="0"/>
              <a:t>items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items are tracked in QBO (quantities and unit cost).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Tracked as assets using a perpetual inventory tracking system, and valued using FIFO.</a:t>
            </a:r>
          </a:p>
          <a:p>
            <a:r>
              <a:rPr lang="en-US" dirty="0">
                <a:solidFill>
                  <a:srgbClr val="00B0F0"/>
                </a:solidFill>
              </a:rPr>
              <a:t>Non-inventory </a:t>
            </a:r>
            <a:r>
              <a:rPr lang="en-US" dirty="0"/>
              <a:t>items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are not tracked.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Expensed when purchased.</a:t>
            </a:r>
          </a:p>
        </p:txBody>
      </p:sp>
    </p:spTree>
    <p:extLst>
      <p:ext uri="{BB962C8B-B14F-4D97-AF65-F5344CB8AC3E}">
        <p14:creationId xmlns:p14="http://schemas.microsoft.com/office/powerpoint/2010/main" val="35350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7848600" cy="4572000"/>
          </a:xfrm>
        </p:spPr>
        <p:txBody>
          <a:bodyPr>
            <a:normAutofit/>
          </a:bodyPr>
          <a:lstStyle/>
          <a:p>
            <a:r>
              <a:rPr lang="en-US" dirty="0"/>
              <a:t>Normally all products sold by merchandising companies would be set up as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 </a:t>
            </a:r>
            <a:r>
              <a:rPr lang="en-US" dirty="0"/>
              <a:t>items.  </a:t>
            </a:r>
          </a:p>
          <a:p>
            <a:endParaRPr lang="en-US" i="1" dirty="0"/>
          </a:p>
          <a:p>
            <a:r>
              <a:rPr lang="en-US" dirty="0">
                <a:solidFill>
                  <a:srgbClr val="00B0F0"/>
                </a:solidFill>
              </a:rPr>
              <a:t>Non-inventory</a:t>
            </a:r>
            <a:r>
              <a:rPr lang="en-US" dirty="0"/>
              <a:t> items might be used by:  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Companies that buy products directly for customers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Items not held in inventory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Manufacturing companies that choose not to track parts with insignificant costs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dirty="0"/>
              <a:t> Items vs. </a:t>
            </a:r>
            <a:br>
              <a:rPr lang="en-US" dirty="0"/>
            </a:br>
            <a:r>
              <a:rPr lang="en-US" dirty="0" smtClean="0">
                <a:solidFill>
                  <a:srgbClr val="00B0F0"/>
                </a:solidFill>
              </a:rPr>
              <a:t>Non-Inventory</a:t>
            </a:r>
            <a:r>
              <a:rPr lang="en-US" dirty="0" smtClean="0"/>
              <a:t> </a:t>
            </a:r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4626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6896" y="6583680"/>
            <a:ext cx="3950208" cy="274320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524000"/>
            <a:ext cx="80010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Click the      on the icon                                            bar and select </a:t>
            </a:r>
            <a:r>
              <a:rPr lang="en-US" i="1" dirty="0">
                <a:solidFill>
                  <a:srgbClr val="00B0F0"/>
                </a:solidFill>
              </a:rPr>
              <a:t>Products                                           and Services</a:t>
            </a:r>
            <a:r>
              <a:rPr lang="en-US" i="1" dirty="0"/>
              <a:t>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New</a:t>
            </a:r>
            <a:r>
              <a:rPr lang="en-US" i="1" dirty="0"/>
              <a:t>.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Click the appropriate </a:t>
            </a:r>
            <a:r>
              <a:rPr lang="en-US" dirty="0">
                <a:solidFill>
                  <a:srgbClr val="00B0F0"/>
                </a:solidFill>
              </a:rPr>
              <a:t>product type              </a:t>
            </a:r>
            <a:r>
              <a:rPr lang="en-US" i="1" dirty="0"/>
              <a:t>(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non-inventory</a:t>
            </a:r>
            <a:r>
              <a:rPr lang="en-US" dirty="0"/>
              <a:t>)</a:t>
            </a:r>
            <a:r>
              <a:rPr lang="en-US" i="1" dirty="0"/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r>
              <a:rPr lang="en-US" dirty="0">
                <a:solidFill>
                  <a:srgbClr val="00B0F0"/>
                </a:solidFill>
              </a:rPr>
              <a:t>Inventory</a:t>
            </a:r>
            <a:r>
              <a:rPr lang="en-US" i="1" dirty="0"/>
              <a:t> </a:t>
            </a:r>
            <a:r>
              <a:rPr lang="en-US" dirty="0"/>
              <a:t>Items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62EA14F-39E2-42D5-B7D8-843377E9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09" y="1562099"/>
            <a:ext cx="387350" cy="4572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1562099"/>
            <a:ext cx="3207856" cy="1485901"/>
          </a:xfr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3124199"/>
            <a:ext cx="3048000" cy="1285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4541918"/>
            <a:ext cx="2030506" cy="2011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5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2131</Words>
  <Application>Microsoft Office PowerPoint</Application>
  <PresentationFormat>On-screen Show (4:3)</PresentationFormat>
  <Paragraphs>281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Savon</vt:lpstr>
      <vt:lpstr>PowerPoint Presentation</vt:lpstr>
      <vt:lpstr>Sales Activity (Merchandising Company)</vt:lpstr>
      <vt:lpstr>Sales Cycle— Merchandising Companies</vt:lpstr>
      <vt:lpstr>What is the Sales Cycle in a Merchandising Company?</vt:lpstr>
      <vt:lpstr>Things to Remember</vt:lpstr>
      <vt:lpstr>Setting Up Inventory Items</vt:lpstr>
      <vt:lpstr>Inventory Item Types</vt:lpstr>
      <vt:lpstr>Inventory Items vs.  Non-Inventory Items</vt:lpstr>
      <vt:lpstr>Setting Up Inventory Items</vt:lpstr>
      <vt:lpstr>Setting Up Inventory Items</vt:lpstr>
      <vt:lpstr>Setting Up  Non-Inventory Items</vt:lpstr>
      <vt:lpstr>One Other Item Type</vt:lpstr>
      <vt:lpstr>Working with Sales Tax</vt:lpstr>
      <vt:lpstr>Sales Taxes in QBO</vt:lpstr>
      <vt:lpstr>Activating Sales Taxes</vt:lpstr>
      <vt:lpstr>Activating Sales Taxes</vt:lpstr>
      <vt:lpstr>Identifying the Tax Status  of Products and Services</vt:lpstr>
      <vt:lpstr>Identifying the Tax Status  of Customers</vt:lpstr>
      <vt:lpstr>Issues with Sales Taxes</vt:lpstr>
      <vt:lpstr>Working with  Other Types of Sales Transactions  (not covered in other chapters)</vt:lpstr>
      <vt:lpstr>Sales with Discounts</vt:lpstr>
      <vt:lpstr>Sales with Discounts</vt:lpstr>
      <vt:lpstr>Sales with Discounts</vt:lpstr>
      <vt:lpstr>Pending Sales Transactions</vt:lpstr>
      <vt:lpstr>Pending Sales Transactions</vt:lpstr>
      <vt:lpstr>Delayed Charges  and Delayed Credits</vt:lpstr>
      <vt:lpstr>Recognizing  Delayed Transactions</vt:lpstr>
      <vt:lpstr>Writing Off  Uncollectible Accounts</vt:lpstr>
      <vt:lpstr>Customers  Paying with Credit Cards</vt:lpstr>
      <vt:lpstr>Customers  Paying with Credit Cards</vt:lpstr>
      <vt:lpstr>Customers  Paying with Credit Cards</vt:lpstr>
      <vt:lpstr>Early Payment Discounts  Taken by Customers</vt:lpstr>
      <vt:lpstr>Managing Customer Checks Returned Due to  Insufficient Funds (NSF checks)</vt:lpstr>
      <vt:lpstr>Managing Customer Checks Returned Due to  Insufficient Funds (NSF checks)</vt:lpstr>
      <vt:lpstr>Example of an Invoice for  Recovery of an NSF Check Amount</vt:lpstr>
      <vt:lpstr>Managing Customer Checks Returned Due to  Insufficient Funds (NSF checks)</vt:lpstr>
      <vt:lpstr>Statements</vt:lpstr>
      <vt:lpstr>Statements</vt:lpstr>
      <vt:lpstr>Reports</vt:lpstr>
      <vt:lpstr>Inventory Reports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46</cp:revision>
  <dcterms:created xsi:type="dcterms:W3CDTF">2019-06-12T18:25:37Z</dcterms:created>
  <dcterms:modified xsi:type="dcterms:W3CDTF">2020-07-14T18:08:07Z</dcterms:modified>
</cp:coreProperties>
</file>