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35"/>
  </p:notesMasterIdLst>
  <p:handoutMasterIdLst>
    <p:handoutMasterId r:id="rId36"/>
  </p:handoutMasterIdLst>
  <p:sldIdLst>
    <p:sldId id="362" r:id="rId2"/>
    <p:sldId id="361" r:id="rId3"/>
    <p:sldId id="258" r:id="rId4"/>
    <p:sldId id="364" r:id="rId5"/>
    <p:sldId id="365" r:id="rId6"/>
    <p:sldId id="366" r:id="rId7"/>
    <p:sldId id="367" r:id="rId8"/>
    <p:sldId id="300" r:id="rId9"/>
    <p:sldId id="301" r:id="rId10"/>
    <p:sldId id="302" r:id="rId11"/>
    <p:sldId id="303" r:id="rId12"/>
    <p:sldId id="266" r:id="rId13"/>
    <p:sldId id="368" r:id="rId14"/>
    <p:sldId id="307" r:id="rId15"/>
    <p:sldId id="355" r:id="rId16"/>
    <p:sldId id="369" r:id="rId17"/>
    <p:sldId id="309" r:id="rId18"/>
    <p:sldId id="331" r:id="rId19"/>
    <p:sldId id="332" r:id="rId20"/>
    <p:sldId id="274" r:id="rId21"/>
    <p:sldId id="310" r:id="rId22"/>
    <p:sldId id="370" r:id="rId23"/>
    <p:sldId id="371" r:id="rId24"/>
    <p:sldId id="372" r:id="rId25"/>
    <p:sldId id="373" r:id="rId26"/>
    <p:sldId id="374" r:id="rId27"/>
    <p:sldId id="375" r:id="rId28"/>
    <p:sldId id="282" r:id="rId29"/>
    <p:sldId id="359" r:id="rId30"/>
    <p:sldId id="376" r:id="rId31"/>
    <p:sldId id="352" r:id="rId32"/>
    <p:sldId id="317" r:id="rId33"/>
    <p:sldId id="363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E3F3D1"/>
    <a:srgbClr val="FFD1F3"/>
    <a:srgbClr val="00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74" autoAdjust="0"/>
  </p:normalViewPr>
  <p:slideViewPr>
    <p:cSldViewPr>
      <p:cViewPr>
        <p:scale>
          <a:sx n="80" d="100"/>
          <a:sy n="80" d="100"/>
        </p:scale>
        <p:origin x="-1291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DFDC8F-95B2-452B-AFE3-654113702AE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DEB73A-ECB6-4A03-A04B-855DFD0D7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90EC5-ADEA-44BD-9791-E2BBE73E1A50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5E307D-5EDD-4D68-8746-DE67EB7B2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304800" y="5256459"/>
            <a:ext cx="5105400" cy="1296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Gayle Williams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Sacramento City College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Jennifer Johnson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University of Texas at Dallas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4799" y="2743199"/>
            <a:ext cx="4829081" cy="2465989"/>
            <a:chOff x="4191000" y="1981199"/>
            <a:chExt cx="4427337" cy="2465989"/>
          </a:xfrm>
        </p:grpSpPr>
        <p:sp>
          <p:nvSpPr>
            <p:cNvPr id="14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7753898" y="2141034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17" name="Title 1"/>
          <p:cNvSpPr txBox="1">
            <a:spLocks/>
          </p:cNvSpPr>
          <p:nvPr userDrawn="1"/>
        </p:nvSpPr>
        <p:spPr>
          <a:xfrm>
            <a:off x="304800" y="14478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9" y="1753989"/>
            <a:ext cx="3691281" cy="4681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343400" y="5638800"/>
            <a:ext cx="4419600" cy="8106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Cambridge Business Publishers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</a:rPr>
              <a:t>www.cambridgepub.com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962399" y="2971799"/>
            <a:ext cx="5001402" cy="2465989"/>
            <a:chOff x="4191000" y="1981199"/>
            <a:chExt cx="4585322" cy="2465989"/>
          </a:xfrm>
        </p:grpSpPr>
        <p:sp>
          <p:nvSpPr>
            <p:cNvPr id="23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24" name="Title 1"/>
            <p:cNvSpPr txBox="1">
              <a:spLocks/>
            </p:cNvSpPr>
            <p:nvPr userDrawn="1"/>
          </p:nvSpPr>
          <p:spPr>
            <a:xfrm>
              <a:off x="8242922" y="2145216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25" name="Title 1"/>
          <p:cNvSpPr txBox="1">
            <a:spLocks/>
          </p:cNvSpPr>
          <p:nvPr userDrawn="1"/>
        </p:nvSpPr>
        <p:spPr>
          <a:xfrm>
            <a:off x="3962400" y="16764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pic>
        <p:nvPicPr>
          <p:cNvPr id="14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2120328"/>
            <a:ext cx="3344014" cy="424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21025"/>
            <a:ext cx="7696200" cy="2593975"/>
          </a:xfrm>
        </p:spPr>
        <p:txBody>
          <a:bodyPr anchor="t" anchorCtr="0"/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1000" y="1293813"/>
            <a:ext cx="3886200" cy="1296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 cap="none" spc="-100" baseline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rgbClr val="0070C0"/>
                </a:solidFill>
              </a:rPr>
              <a:t>Chapter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1066800"/>
            <a:ext cx="2667000" cy="1676400"/>
          </a:xfrm>
        </p:spPr>
        <p:txBody>
          <a:bodyPr>
            <a:normAutofit/>
          </a:bodyPr>
          <a:lstStyle>
            <a:lvl1pPr marL="3175" indent="0" algn="l">
              <a:buNone/>
              <a:defRPr sz="9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6499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 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667000"/>
            <a:ext cx="83058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70C0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92D050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92D05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3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 marL="342900" indent="-342900">
              <a:buClr>
                <a:srgbClr val="0070C0"/>
              </a:buClr>
              <a:buSzPct val="100000"/>
              <a:buFont typeface="+mj-lt"/>
              <a:buAutoNum type="arabicPeriod"/>
              <a:defRPr sz="2400"/>
            </a:lvl1pPr>
            <a:lvl2pPr marL="685800" indent="-342900">
              <a:buClr>
                <a:srgbClr val="0070C0"/>
              </a:buClr>
              <a:buSzPct val="100000"/>
              <a:buFont typeface="+mj-lt"/>
              <a:buAutoNum type="arabicPeriod"/>
              <a:defRPr sz="2000"/>
            </a:lvl2pPr>
            <a:lvl3pPr marL="1055688" indent="-457200">
              <a:buFont typeface="+mj-lt"/>
              <a:buAutoNum type="arabicPeriod"/>
              <a:defRPr/>
            </a:lvl3pPr>
            <a:lvl4pPr marL="1382713" indent="-457200">
              <a:buFont typeface="+mj-lt"/>
              <a:buAutoNum type="arabicPeriod"/>
              <a:defRPr/>
            </a:lvl4pPr>
            <a:lvl5pPr marL="14795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62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  <a:lvl2pPr marL="268287" indent="0">
              <a:buFont typeface="+mj-lt"/>
              <a:buNone/>
              <a:defRPr/>
            </a:lvl2pPr>
            <a:lvl3pPr marL="598488" indent="0">
              <a:buFont typeface="+mj-lt"/>
              <a:buNone/>
              <a:defRPr/>
            </a:lvl3pPr>
            <a:lvl4pPr marL="925513" indent="0">
              <a:buFont typeface="+mj-lt"/>
              <a:buNone/>
              <a:defRPr/>
            </a:lvl4pPr>
            <a:lvl5pPr marL="1136650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6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3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bullet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5898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756581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9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05000"/>
            <a:ext cx="80772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 rot="16200000">
            <a:off x="5410202" y="3124202"/>
            <a:ext cx="6858001" cy="609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92D05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Accounting with QBO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8077200" cy="46482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QBO</a:t>
            </a:r>
            <a:r>
              <a:rPr lang="en-US" dirty="0"/>
              <a:t>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Certain documents are prepared in </a:t>
            </a:r>
            <a:r>
              <a:rPr lang="en-US" dirty="0" err="1"/>
              <a:t>QBO</a:t>
            </a:r>
            <a:r>
              <a:rPr lang="en-US" dirty="0"/>
              <a:t> directly (invoices, vendor checks, payroll checks).  </a:t>
            </a:r>
          </a:p>
          <a:p>
            <a:pPr lvl="2">
              <a:spcBef>
                <a:spcPts val="900"/>
              </a:spcBef>
            </a:pPr>
            <a:r>
              <a:rPr lang="en-US" dirty="0" err="1"/>
              <a:t>QBO</a:t>
            </a:r>
            <a:r>
              <a:rPr lang="en-US" dirty="0"/>
              <a:t> automatically prepares the journal entries for those transactions and posts the entries to the general ledger and any subsidiary ledgers.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Information from documents externally prepared (e.g. vendor invoices) is entered into </a:t>
            </a:r>
            <a:r>
              <a:rPr lang="en-US" dirty="0" err="1"/>
              <a:t>QBO</a:t>
            </a:r>
            <a:r>
              <a:rPr lang="en-US" dirty="0"/>
              <a:t> using forms.</a:t>
            </a:r>
          </a:p>
          <a:p>
            <a:pPr lvl="2">
              <a:spcBef>
                <a:spcPts val="900"/>
              </a:spcBef>
            </a:pPr>
            <a:r>
              <a:rPr lang="en-US" dirty="0" err="1"/>
              <a:t>QBO</a:t>
            </a:r>
            <a:r>
              <a:rPr lang="en-US" dirty="0"/>
              <a:t> automatically prepares journal entries for those transactions and posts the entries to the general ledger and any subsidiary ledgers.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Financial statements are automatically updated every time an accounting transaction is entered.</a:t>
            </a:r>
          </a:p>
        </p:txBody>
      </p:sp>
    </p:spTree>
    <p:extLst>
      <p:ext uri="{BB962C8B-B14F-4D97-AF65-F5344CB8AC3E}">
        <p14:creationId xmlns:p14="http://schemas.microsoft.com/office/powerpoint/2010/main" val="38686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WARNING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7924800" cy="4572000"/>
          </a:xfrm>
        </p:spPr>
        <p:txBody>
          <a:bodyPr/>
          <a:lstStyle/>
          <a:p>
            <a:r>
              <a:rPr lang="en-US" b="1" dirty="0"/>
              <a:t>You still have to know accounting even if you’re using </a:t>
            </a:r>
            <a:r>
              <a:rPr lang="en-US" b="1" dirty="0" err="1"/>
              <a:t>QBO</a:t>
            </a:r>
            <a:r>
              <a:rPr lang="en-US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dirty="0" err="1"/>
              <a:t>QBO</a:t>
            </a:r>
            <a:r>
              <a:rPr lang="en-US" dirty="0"/>
              <a:t> doesn’t automatically know:</a:t>
            </a:r>
          </a:p>
          <a:p>
            <a:pPr lvl="1"/>
            <a:r>
              <a:rPr lang="en-US" dirty="0"/>
              <a:t>That the account you just set up was classified in the </a:t>
            </a:r>
            <a:r>
              <a:rPr lang="en-US" dirty="0" smtClean="0"/>
              <a:t>correct </a:t>
            </a:r>
            <a:r>
              <a:rPr lang="en-US" dirty="0"/>
              <a:t>category.</a:t>
            </a:r>
          </a:p>
          <a:p>
            <a:pPr lvl="1"/>
            <a:r>
              <a:rPr lang="en-US" dirty="0"/>
              <a:t>That the invoice you just created represents income you earned on that date.</a:t>
            </a:r>
          </a:p>
          <a:p>
            <a:pPr lvl="1"/>
            <a:r>
              <a:rPr lang="en-US" dirty="0"/>
              <a:t>That the expense you just entered IS an expense and not an asset.</a:t>
            </a:r>
          </a:p>
          <a:p>
            <a:pPr lvl="1"/>
            <a:r>
              <a:rPr lang="en-US" dirty="0"/>
              <a:t>That there are salaries that employees have earned but haven’t been paid for.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528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</a:t>
            </a:r>
            <a:r>
              <a:rPr lang="en-US" dirty="0" err="1"/>
              <a:t>QBO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7329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QBO is Organized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©2020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596" y="1676400"/>
            <a:ext cx="7924803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QBO</a:t>
            </a:r>
            <a:r>
              <a:rPr lang="en-US" dirty="0" smtClean="0"/>
              <a:t> uses </a:t>
            </a:r>
            <a:r>
              <a:rPr lang="en-US" dirty="0" smtClean="0">
                <a:solidFill>
                  <a:srgbClr val="00B0F0"/>
                </a:solidFill>
              </a:rPr>
              <a:t>lists</a:t>
            </a:r>
            <a:r>
              <a:rPr lang="en-US" dirty="0" smtClean="0"/>
              <a:t> to organize information.  </a:t>
            </a:r>
          </a:p>
          <a:p>
            <a:r>
              <a:rPr lang="en-US" dirty="0" smtClean="0"/>
              <a:t>The chart of accounts is the primary list.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844820-E5D7-3D40-941B-6672E05E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4645"/>
            <a:ext cx="6781800" cy="3533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0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/>
          <a:p>
            <a:r>
              <a:rPr lang="en-US" b="1" dirty="0"/>
              <a:t>An </a:t>
            </a:r>
            <a:r>
              <a:rPr lang="en-US" b="1" dirty="0">
                <a:solidFill>
                  <a:srgbClr val="00B0F0"/>
                </a:solidFill>
              </a:rPr>
              <a:t>account type </a:t>
            </a:r>
            <a:r>
              <a:rPr lang="en-US" b="1" dirty="0"/>
              <a:t>must be selected for every account set up in QBO</a:t>
            </a:r>
            <a:r>
              <a:rPr lang="en-US" b="1" i="1" dirty="0"/>
              <a:t>. </a:t>
            </a:r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account type </a:t>
            </a:r>
            <a:r>
              <a:rPr lang="en-US" dirty="0"/>
              <a:t>chosen by the user will determine: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Where the account will appear on financial statements.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Which features will be available in QBO for that account.</a:t>
            </a:r>
            <a:endParaRPr lang="en-US" sz="2400" dirty="0"/>
          </a:p>
          <a:p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>
                <a:solidFill>
                  <a:srgbClr val="00B0F0"/>
                </a:solidFill>
              </a:rPr>
              <a:t>detail type </a:t>
            </a:r>
            <a:r>
              <a:rPr lang="en-US" dirty="0"/>
              <a:t>must also be selected for each account set up in QBO. 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Each category type has a unique set of </a:t>
            </a:r>
            <a:r>
              <a:rPr lang="en-US" dirty="0">
                <a:solidFill>
                  <a:srgbClr val="00B0F0"/>
                </a:solidFill>
              </a:rPr>
              <a:t>detail type</a:t>
            </a:r>
            <a:r>
              <a:rPr lang="en-US" i="1" dirty="0"/>
              <a:t>.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You may not find a </a:t>
            </a:r>
            <a:r>
              <a:rPr lang="en-US" dirty="0">
                <a:solidFill>
                  <a:srgbClr val="00B0F0"/>
                </a:solidFill>
              </a:rPr>
              <a:t>detail type </a:t>
            </a:r>
            <a:r>
              <a:rPr lang="en-US" dirty="0"/>
              <a:t>that matches your account exactly.  Simply select the closest one.</a:t>
            </a:r>
          </a:p>
          <a:p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9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9360"/>
            <a:ext cx="3886200" cy="4053840"/>
          </a:xfrm>
        </p:spPr>
        <p:txBody>
          <a:bodyPr/>
          <a:lstStyle/>
          <a:p>
            <a:r>
              <a:rPr lang="en-US" sz="2000" dirty="0"/>
              <a:t>Asset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account types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Bank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Accounts receivable (A/R)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Other current assets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Fixed asset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Other asset</a:t>
            </a:r>
          </a:p>
          <a:p>
            <a:pPr marL="293688" lvl="1">
              <a:spcBef>
                <a:spcPts val="1200"/>
              </a:spcBef>
              <a:buClr>
                <a:srgbClr val="92D050"/>
              </a:buClr>
            </a:pPr>
            <a:r>
              <a:rPr lang="en-US" sz="2000" dirty="0"/>
              <a:t>Liability </a:t>
            </a:r>
            <a:r>
              <a:rPr lang="en-US" sz="2000" b="1" dirty="0">
                <a:solidFill>
                  <a:srgbClr val="00B0F0"/>
                </a:solidFill>
              </a:rPr>
              <a:t>account types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Accounts payable (A/P)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Credit card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Other current liability</a:t>
            </a:r>
          </a:p>
          <a:p>
            <a:pPr marL="568325" lvl="2" indent="-284163" defTabSz="1025525">
              <a:buClr>
                <a:srgbClr val="0070C0"/>
              </a:buClr>
            </a:pPr>
            <a:r>
              <a:rPr lang="en-US" sz="1800" dirty="0"/>
              <a:t>Long term liability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99360"/>
            <a:ext cx="3962400" cy="4053840"/>
          </a:xfrm>
        </p:spPr>
        <p:txBody>
          <a:bodyPr/>
          <a:lstStyle/>
          <a:p>
            <a:r>
              <a:rPr lang="en-US" sz="2000" dirty="0"/>
              <a:t>Equity </a:t>
            </a:r>
            <a:r>
              <a:rPr lang="en-US" sz="2000" b="1" dirty="0">
                <a:solidFill>
                  <a:srgbClr val="00B0F0"/>
                </a:solidFill>
              </a:rPr>
              <a:t>account types</a:t>
            </a:r>
          </a:p>
          <a:p>
            <a:pPr marL="455613" lvl="2">
              <a:buClr>
                <a:srgbClr val="0070C0"/>
              </a:buClr>
            </a:pPr>
            <a:r>
              <a:rPr lang="en-US" sz="1800" dirty="0"/>
              <a:t>Equity</a:t>
            </a:r>
          </a:p>
          <a:p>
            <a:pPr marL="231775" lvl="1">
              <a:spcBef>
                <a:spcPts val="1800"/>
              </a:spcBef>
              <a:buClr>
                <a:srgbClr val="92D050"/>
              </a:buClr>
            </a:pPr>
            <a:r>
              <a:rPr lang="en-US" sz="2000" dirty="0"/>
              <a:t>Revenue </a:t>
            </a:r>
            <a:r>
              <a:rPr lang="en-US" sz="2000" b="1" dirty="0">
                <a:solidFill>
                  <a:srgbClr val="00B0F0"/>
                </a:solidFill>
              </a:rPr>
              <a:t>account types</a:t>
            </a:r>
          </a:p>
          <a:p>
            <a:pPr marL="455613" lvl="2">
              <a:buClr>
                <a:srgbClr val="0070C0"/>
              </a:buClr>
            </a:pPr>
            <a:r>
              <a:rPr lang="en-US" sz="1800" dirty="0"/>
              <a:t>Income</a:t>
            </a:r>
          </a:p>
          <a:p>
            <a:pPr marL="455613" lvl="2">
              <a:buClr>
                <a:srgbClr val="0070C0"/>
              </a:buClr>
            </a:pPr>
            <a:r>
              <a:rPr lang="en-US" sz="1800" dirty="0"/>
              <a:t>Other income</a:t>
            </a:r>
          </a:p>
          <a:p>
            <a:pPr marL="231775" lvl="1">
              <a:spcBef>
                <a:spcPts val="1800"/>
              </a:spcBef>
              <a:buClr>
                <a:srgbClr val="92D050"/>
              </a:buClr>
            </a:pPr>
            <a:r>
              <a:rPr lang="en-US" sz="2000" dirty="0"/>
              <a:t>Expense </a:t>
            </a:r>
            <a:r>
              <a:rPr lang="en-US" sz="2000" b="1" dirty="0">
                <a:solidFill>
                  <a:srgbClr val="00B0F0"/>
                </a:solidFill>
              </a:rPr>
              <a:t>account types</a:t>
            </a:r>
          </a:p>
          <a:p>
            <a:pPr marL="455613" lvl="2">
              <a:buClr>
                <a:srgbClr val="0070C0"/>
              </a:buClr>
            </a:pPr>
            <a:r>
              <a:rPr lang="en-US" sz="1800" dirty="0"/>
              <a:t>Cost of goods sold</a:t>
            </a:r>
          </a:p>
          <a:p>
            <a:pPr marL="455613" lvl="2">
              <a:buClr>
                <a:srgbClr val="0070C0"/>
              </a:buClr>
            </a:pPr>
            <a:r>
              <a:rPr lang="en-US" sz="1800" dirty="0"/>
              <a:t>Expense</a:t>
            </a:r>
          </a:p>
          <a:p>
            <a:pPr marL="455613" lvl="2">
              <a:buClr>
                <a:srgbClr val="0070C0"/>
              </a:buClr>
            </a:pPr>
            <a:r>
              <a:rPr lang="en-US" sz="1800" dirty="0"/>
              <a:t>Other expense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0240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Account types</a:t>
            </a:r>
            <a:r>
              <a:rPr lang="en-US" sz="2800" b="1" dirty="0"/>
              <a:t> used by </a:t>
            </a:r>
            <a:r>
              <a:rPr lang="en-US" sz="2800" b="1" dirty="0" err="1" smtClean="0"/>
              <a:t>QBO</a:t>
            </a:r>
            <a:r>
              <a:rPr lang="en-US" sz="2800" b="1" dirty="0" smtClean="0"/>
              <a:t>…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654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Detail Types</a:t>
            </a:r>
            <a:r>
              <a:rPr lang="en-US" dirty="0"/>
              <a:t>—Examples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810000" cy="4053840"/>
          </a:xfrm>
        </p:spPr>
        <p:txBody>
          <a:bodyPr/>
          <a:lstStyle/>
          <a:p>
            <a:r>
              <a:rPr lang="en-US" sz="2000" dirty="0">
                <a:solidFill>
                  <a:srgbClr val="00B0F0"/>
                </a:solidFill>
              </a:rPr>
              <a:t>Detail types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00B0F0"/>
                </a:solidFill>
              </a:rPr>
              <a:t>Other Current Liabilities </a:t>
            </a:r>
            <a:r>
              <a:rPr lang="en-US" sz="2000" dirty="0"/>
              <a:t>accounts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86200" cy="405384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Detail types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00B0F0"/>
                </a:solidFill>
              </a:rPr>
              <a:t>Income</a:t>
            </a:r>
            <a:r>
              <a:rPr lang="en-US" sz="2000" dirty="0"/>
              <a:t> accounts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Cambridge Business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5701"/>
            <a:ext cx="2562056" cy="3865099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35701"/>
            <a:ext cx="2819400" cy="2346214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3543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Lists in QBO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3" y="21336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/>
              <a:t>Another important list in QBO is the </a:t>
            </a:r>
            <a:r>
              <a:rPr lang="en-US" i="1" dirty="0"/>
              <a:t>Products and Services </a:t>
            </a:r>
            <a:r>
              <a:rPr lang="en-US" dirty="0"/>
              <a:t>list.</a:t>
            </a:r>
          </a:p>
          <a:p>
            <a:pPr lvl="1"/>
            <a:r>
              <a:rPr lang="en-US" dirty="0"/>
              <a:t>List of all products sold and services performed</a:t>
            </a:r>
            <a:endParaRPr lang="en-US" sz="2600" dirty="0"/>
          </a:p>
          <a:p>
            <a:pPr>
              <a:spcBef>
                <a:spcPts val="1800"/>
              </a:spcBef>
            </a:pPr>
            <a:r>
              <a:rPr lang="en-US" dirty="0"/>
              <a:t>QBO also includes lists of </a:t>
            </a:r>
          </a:p>
          <a:p>
            <a:pPr lvl="1"/>
            <a:r>
              <a:rPr lang="en-US" dirty="0"/>
              <a:t>Customers</a:t>
            </a:r>
          </a:p>
          <a:p>
            <a:pPr lvl="1"/>
            <a:r>
              <a:rPr lang="en-US" dirty="0"/>
              <a:t>Vendors</a:t>
            </a:r>
          </a:p>
          <a:p>
            <a:pPr lvl="1"/>
            <a:r>
              <a:rPr lang="en-US" dirty="0"/>
              <a:t>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7848600" cy="4495800"/>
          </a:xfrm>
        </p:spPr>
        <p:txBody>
          <a:bodyPr/>
          <a:lstStyle/>
          <a:p>
            <a:r>
              <a:rPr lang="en-US" dirty="0"/>
              <a:t>Different types of transactions are recorded in QBO using different forms.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Each form is considered a </a:t>
            </a:r>
            <a:r>
              <a:rPr lang="en-US" dirty="0">
                <a:solidFill>
                  <a:srgbClr val="00B0F0"/>
                </a:solidFill>
              </a:rPr>
              <a:t>transaction type</a:t>
            </a:r>
            <a:r>
              <a:rPr lang="en-US" dirty="0"/>
              <a:t>.  </a:t>
            </a:r>
          </a:p>
          <a:p>
            <a:r>
              <a:rPr lang="en-US" dirty="0"/>
              <a:t>Examples of </a:t>
            </a:r>
            <a:r>
              <a:rPr lang="en-US" dirty="0">
                <a:solidFill>
                  <a:srgbClr val="00B0F0"/>
                </a:solidFill>
              </a:rPr>
              <a:t>transaction types</a:t>
            </a:r>
            <a:r>
              <a:rPr lang="en-US" dirty="0"/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56967"/>
              </p:ext>
            </p:extLst>
          </p:nvPr>
        </p:nvGraphicFramePr>
        <p:xfrm>
          <a:off x="762000" y="3530653"/>
          <a:ext cx="7315200" cy="2474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677">
                <a:tc>
                  <a:txBody>
                    <a:bodyPr/>
                    <a:lstStyle/>
                    <a:p>
                      <a:r>
                        <a:rPr lang="en-US" sz="1400" dirty="0"/>
                        <a:t>Transaction</a:t>
                      </a:r>
                      <a:r>
                        <a:rPr lang="en-US" sz="1400" baseline="0" dirty="0"/>
                        <a:t> Type</a:t>
                      </a:r>
                      <a:endParaRPr lang="en-US" sz="1400" dirty="0"/>
                    </a:p>
                  </a:txBody>
                  <a:tcPr marL="87669" marR="87669" marT="43835" marB="4383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Purpose</a:t>
                      </a:r>
                    </a:p>
                  </a:txBody>
                  <a:tcPr marL="87669" marR="87669" marT="43835" marB="4383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77">
                <a:tc>
                  <a:txBody>
                    <a:bodyPr/>
                    <a:lstStyle/>
                    <a:p>
                      <a:r>
                        <a:rPr lang="en-US" sz="1400" dirty="0"/>
                        <a:t>Sales Receipt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</a:t>
                      </a:r>
                      <a:r>
                        <a:rPr lang="en-US" sz="1400" baseline="0" dirty="0"/>
                        <a:t> to e</a:t>
                      </a:r>
                      <a:r>
                        <a:rPr lang="en-US" sz="1400" dirty="0"/>
                        <a:t>nter cash</a:t>
                      </a:r>
                      <a:r>
                        <a:rPr lang="en-US" sz="1400" baseline="0" dirty="0"/>
                        <a:t> sale.</a:t>
                      </a:r>
                      <a:endParaRPr lang="en-US" sz="1400" dirty="0"/>
                    </a:p>
                  </a:txBody>
                  <a:tcPr marL="87669" marR="87669" marT="43835" marB="43835">
                    <a:solidFill>
                      <a:srgbClr val="00B0F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677">
                <a:tc>
                  <a:txBody>
                    <a:bodyPr/>
                    <a:lstStyle/>
                    <a:p>
                      <a:r>
                        <a:rPr lang="en-US" sz="1400" dirty="0"/>
                        <a:t>Invoice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</a:t>
                      </a:r>
                      <a:r>
                        <a:rPr lang="en-US" sz="1400" baseline="0" dirty="0"/>
                        <a:t> to e</a:t>
                      </a:r>
                      <a:r>
                        <a:rPr lang="en-US" sz="1400" dirty="0"/>
                        <a:t>nter</a:t>
                      </a:r>
                      <a:r>
                        <a:rPr lang="en-US" sz="1400" baseline="0" dirty="0"/>
                        <a:t> sales on account.</a:t>
                      </a:r>
                      <a:endParaRPr lang="en-US" sz="1400" dirty="0"/>
                    </a:p>
                  </a:txBody>
                  <a:tcPr marL="87669" marR="87669" marT="43835" marB="43835">
                    <a:solidFill>
                      <a:srgbClr val="00B0F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316">
                <a:tc>
                  <a:txBody>
                    <a:bodyPr/>
                    <a:lstStyle/>
                    <a:p>
                      <a:r>
                        <a:rPr lang="en-US" sz="1400" dirty="0"/>
                        <a:t>Payment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</a:t>
                      </a:r>
                      <a:r>
                        <a:rPr lang="en-US" sz="1400" baseline="0" dirty="0"/>
                        <a:t> to e</a:t>
                      </a:r>
                      <a:r>
                        <a:rPr lang="en-US" sz="1400" dirty="0"/>
                        <a:t>nter payment on</a:t>
                      </a:r>
                      <a:r>
                        <a:rPr lang="en-US" sz="1400" baseline="0" dirty="0"/>
                        <a:t> account received from customer.</a:t>
                      </a:r>
                      <a:endParaRPr lang="en-US" sz="1400" dirty="0"/>
                    </a:p>
                  </a:txBody>
                  <a:tcPr marL="87669" marR="87669" marT="43835" marB="43835">
                    <a:solidFill>
                      <a:srgbClr val="00B0F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677">
                <a:tc>
                  <a:txBody>
                    <a:bodyPr/>
                    <a:lstStyle/>
                    <a:p>
                      <a:r>
                        <a:rPr lang="en-US" sz="1400" dirty="0"/>
                        <a:t>Bill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to enter vendor invoice.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677">
                <a:tc>
                  <a:txBody>
                    <a:bodyPr/>
                    <a:lstStyle/>
                    <a:p>
                      <a:r>
                        <a:rPr lang="en-US" sz="1400" dirty="0"/>
                        <a:t>Bill Payment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</a:t>
                      </a:r>
                      <a:r>
                        <a:rPr lang="en-US" sz="1400" baseline="0" dirty="0"/>
                        <a:t> to e</a:t>
                      </a:r>
                      <a:r>
                        <a:rPr lang="en-US" sz="1400" dirty="0"/>
                        <a:t>nter payment to vendor on account.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677">
                <a:tc>
                  <a:txBody>
                    <a:bodyPr/>
                    <a:lstStyle/>
                    <a:p>
                      <a:r>
                        <a:rPr lang="en-US" sz="1400" dirty="0"/>
                        <a:t>General Journal</a:t>
                      </a:r>
                    </a:p>
                  </a:txBody>
                  <a:tcPr marL="87669" marR="87669" marT="43835" marB="43835"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</a:t>
                      </a:r>
                      <a:r>
                        <a:rPr lang="en-US" sz="1400" baseline="0" dirty="0"/>
                        <a:t> to e</a:t>
                      </a:r>
                      <a:r>
                        <a:rPr lang="en-US" sz="1400" dirty="0"/>
                        <a:t>nter adjusting</a:t>
                      </a:r>
                      <a:r>
                        <a:rPr lang="en-US" sz="1400" baseline="0" dirty="0"/>
                        <a:t> journal entries.</a:t>
                      </a:r>
                      <a:endParaRPr lang="en-US" sz="1400" dirty="0"/>
                    </a:p>
                  </a:txBody>
                  <a:tcPr marL="87669" marR="87669" marT="43835" marB="43835">
                    <a:solidFill>
                      <a:srgbClr val="00B0F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81200"/>
            <a:ext cx="8077200" cy="4724400"/>
          </a:xfrm>
        </p:spPr>
        <p:txBody>
          <a:bodyPr>
            <a:normAutofit/>
          </a:bodyPr>
          <a:lstStyle/>
          <a:p>
            <a:r>
              <a:rPr lang="en-US" dirty="0"/>
              <a:t>Behind every completed form (every </a:t>
            </a:r>
            <a:r>
              <a:rPr lang="en-US" dirty="0">
                <a:solidFill>
                  <a:srgbClr val="00B0F0"/>
                </a:solidFill>
              </a:rPr>
              <a:t>transaction type</a:t>
            </a:r>
            <a:r>
              <a:rPr lang="en-US" dirty="0"/>
              <a:t>) is a journal entry EXCEPT for:</a:t>
            </a:r>
          </a:p>
          <a:p>
            <a:pPr lvl="1"/>
            <a:r>
              <a:rPr lang="en-US" sz="2000" dirty="0"/>
              <a:t>Payroll Purchase orders </a:t>
            </a:r>
          </a:p>
          <a:p>
            <a:pPr lvl="1"/>
            <a:r>
              <a:rPr lang="en-US" sz="2000" dirty="0"/>
              <a:t>Estimates </a:t>
            </a:r>
          </a:p>
          <a:p>
            <a:pPr lvl="1"/>
            <a:r>
              <a:rPr lang="en-US" sz="2000" dirty="0"/>
              <a:t>Delayed charges and delayed credits</a:t>
            </a:r>
          </a:p>
          <a:p>
            <a:pPr lvl="1"/>
            <a:r>
              <a:rPr lang="en-US" sz="2000" dirty="0"/>
              <a:t>Timesheets</a:t>
            </a:r>
          </a:p>
          <a:p>
            <a:pPr>
              <a:spcBef>
                <a:spcPts val="1800"/>
              </a:spcBef>
            </a:pPr>
            <a:r>
              <a:rPr lang="en-US" dirty="0"/>
              <a:t>None of the above are considered accounting transactions because none of them immediately change the accounting equation.</a:t>
            </a:r>
          </a:p>
        </p:txBody>
      </p:sp>
    </p:spTree>
    <p:extLst>
      <p:ext uri="{BB962C8B-B14F-4D97-AF65-F5344CB8AC3E}">
        <p14:creationId xmlns:p14="http://schemas.microsoft.com/office/powerpoint/2010/main" val="21379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dirty="0"/>
              <a:t>to QuickBooks</a:t>
            </a:r>
            <a:r>
              <a:rPr lang="en-US" sz="4000" baseline="50000" dirty="0"/>
              <a:t> ®</a:t>
            </a:r>
            <a:r>
              <a:rPr lang="en-US" dirty="0"/>
              <a:t> Online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QBO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6597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Around in </a:t>
            </a:r>
            <a:r>
              <a:rPr lang="en-US" dirty="0" err="1"/>
              <a:t>QBO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616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Around in QBO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access forms and lists, change settings, and create reports from the:</a:t>
            </a:r>
          </a:p>
          <a:p>
            <a:pPr lvl="1"/>
            <a:r>
              <a:rPr lang="en-US" dirty="0"/>
              <a:t>Icon bar </a:t>
            </a:r>
          </a:p>
          <a:p>
            <a:pPr lvl="1"/>
            <a:r>
              <a:rPr lang="en-US" dirty="0"/>
              <a:t>Navigation bar</a:t>
            </a:r>
          </a:p>
          <a:p>
            <a:pPr lvl="1"/>
            <a:r>
              <a:rPr lang="en-US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6624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Dashboard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©2020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52601"/>
            <a:ext cx="2847740" cy="464819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Dashboard </a:t>
            </a:r>
            <a:r>
              <a:rPr lang="en-US" dirty="0"/>
              <a:t>provides basic information about the company.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B32F4E-F4CC-BA46-B2C2-E6650BD9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40" y="1752600"/>
            <a:ext cx="5208234" cy="47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7326"/>
            <a:ext cx="8039100" cy="845674"/>
          </a:xfrm>
        </p:spPr>
        <p:txBody>
          <a:bodyPr/>
          <a:lstStyle/>
          <a:p>
            <a:r>
              <a:rPr lang="en-US" dirty="0"/>
              <a:t>+ New Menu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©2020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71800" y="1447800"/>
            <a:ext cx="5562600" cy="2514600"/>
          </a:xfrm>
        </p:spPr>
        <p:txBody>
          <a:bodyPr>
            <a:noAutofit/>
          </a:bodyPr>
          <a:lstStyle/>
          <a:p>
            <a:r>
              <a:rPr lang="en-US" sz="2200" dirty="0"/>
              <a:t>Most convenient access to forms used for entering transactions is through the + New link on the navigation bar.</a:t>
            </a:r>
          </a:p>
          <a:p>
            <a:r>
              <a:rPr lang="en-US" sz="2200" dirty="0"/>
              <a:t>The + New menu is also referred to as the </a:t>
            </a:r>
            <a:r>
              <a:rPr lang="en-US" sz="2200" i="1" dirty="0"/>
              <a:t>Create</a:t>
            </a:r>
            <a:r>
              <a:rPr lang="en-US" sz="2200" dirty="0"/>
              <a:t> menu.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8A6148-4C09-8545-A3BB-F36DD4C2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8478"/>
            <a:ext cx="2084297" cy="641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DF2B36-ADF9-264C-8113-10ADB5050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3810000"/>
            <a:ext cx="5905500" cy="2594934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22508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Navigation Bar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©2020 Cambridge Business Publishers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438400" y="1600200"/>
            <a:ext cx="5943600" cy="4495800"/>
          </a:xfrm>
        </p:spPr>
        <p:txBody>
          <a:bodyPr/>
          <a:lstStyle/>
          <a:p>
            <a:r>
              <a:rPr lang="en-US" dirty="0" smtClean="0"/>
              <a:t>The navigation bar is on the left side of the </a:t>
            </a:r>
            <a:r>
              <a:rPr lang="en-US" dirty="0" err="1" smtClean="0"/>
              <a:t>QBO</a:t>
            </a:r>
            <a:r>
              <a:rPr lang="en-US" dirty="0" smtClean="0"/>
              <a:t> home screen.</a:t>
            </a:r>
          </a:p>
          <a:p>
            <a:endParaRPr lang="en-US" dirty="0" smtClean="0"/>
          </a:p>
          <a:p>
            <a:r>
              <a:rPr lang="en-US" dirty="0" smtClean="0"/>
              <a:t>By clicking the appropriate link, you can:</a:t>
            </a:r>
          </a:p>
          <a:p>
            <a:pPr lvl="1"/>
            <a:r>
              <a:rPr lang="en-US" dirty="0" smtClean="0"/>
              <a:t>add, edit, or create accounting transactions. </a:t>
            </a:r>
          </a:p>
          <a:p>
            <a:pPr lvl="1"/>
            <a:r>
              <a:rPr lang="en-US" dirty="0" smtClean="0"/>
              <a:t>add, edit, or create customer, vendor,      or employee records.</a:t>
            </a:r>
          </a:p>
          <a:p>
            <a:pPr lvl="1"/>
            <a:r>
              <a:rPr lang="en-US" dirty="0" smtClean="0"/>
              <a:t>Access reports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8AD31E-FB08-E94A-A2DD-0F203CF4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167306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Icon Bar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©2020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3400" y="182880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/>
              <a:t>The icon bar is in </a:t>
            </a:r>
            <a:r>
              <a:rPr lang="en-US" dirty="0" smtClean="0"/>
              <a:t>the top </a:t>
            </a:r>
            <a:r>
              <a:rPr lang="en-US" dirty="0"/>
              <a:t>right corner of </a:t>
            </a:r>
            <a:r>
              <a:rPr lang="en-US" dirty="0" smtClean="0"/>
              <a:t>                                                           the </a:t>
            </a:r>
            <a:r>
              <a:rPr lang="en-US" dirty="0"/>
              <a:t>QBO </a:t>
            </a:r>
            <a:r>
              <a:rPr lang="en-US" dirty="0">
                <a:solidFill>
                  <a:srgbClr val="00B0F0"/>
                </a:solidFill>
              </a:rPr>
              <a:t>Dashboard</a:t>
            </a:r>
            <a:r>
              <a:rPr lang="en-US" dirty="0"/>
              <a:t>.  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five </a:t>
            </a:r>
            <a:r>
              <a:rPr lang="en-US" dirty="0" smtClean="0"/>
              <a:t>icons on </a:t>
            </a:r>
            <a:r>
              <a:rPr lang="en-US" dirty="0"/>
              <a:t>the icon bar.</a:t>
            </a:r>
          </a:p>
          <a:p>
            <a:endParaRPr lang="en-US" dirty="0"/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86581" y="3957082"/>
            <a:ext cx="1554480" cy="1886149"/>
            <a:chOff x="5379416" y="3401159"/>
            <a:chExt cx="1554480" cy="1886149"/>
          </a:xfrm>
        </p:grpSpPr>
        <p:sp>
          <p:nvSpPr>
            <p:cNvPr id="26" name="TextBox 25"/>
            <p:cNvSpPr txBox="1"/>
            <p:nvPr/>
          </p:nvSpPr>
          <p:spPr>
            <a:xfrm>
              <a:off x="5379416" y="4640977"/>
              <a:ext cx="1554480" cy="64633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Magnifying Glass</a:t>
              </a:r>
            </a:p>
          </p:txBody>
        </p:sp>
        <p:cxnSp>
          <p:nvCxnSpPr>
            <p:cNvPr id="27" name="Straight Arrow Connector 26"/>
            <p:cNvCxnSpPr>
              <a:cxnSpLocks/>
              <a:endCxn id="26" idx="0"/>
            </p:cNvCxnSpPr>
            <p:nvPr/>
          </p:nvCxnSpPr>
          <p:spPr>
            <a:xfrm>
              <a:off x="6156656" y="3401159"/>
              <a:ext cx="0" cy="123981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334000" y="3990948"/>
            <a:ext cx="838200" cy="1316125"/>
            <a:chOff x="5136568" y="3777607"/>
            <a:chExt cx="838200" cy="1316125"/>
          </a:xfrm>
        </p:grpSpPr>
        <p:sp>
          <p:nvSpPr>
            <p:cNvPr id="29" name="TextBox 28"/>
            <p:cNvSpPr txBox="1"/>
            <p:nvPr/>
          </p:nvSpPr>
          <p:spPr>
            <a:xfrm>
              <a:off x="5136568" y="4724400"/>
              <a:ext cx="838200" cy="369332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Gear</a:t>
              </a:r>
            </a:p>
          </p:txBody>
        </p:sp>
        <p:cxnSp>
          <p:nvCxnSpPr>
            <p:cNvPr id="30" name="Straight Arrow Connector 29"/>
            <p:cNvCxnSpPr>
              <a:cxnSpLocks/>
              <a:endCxn id="29" idx="0"/>
            </p:cNvCxnSpPr>
            <p:nvPr/>
          </p:nvCxnSpPr>
          <p:spPr>
            <a:xfrm>
              <a:off x="5555668" y="3777607"/>
              <a:ext cx="0" cy="946793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620073" y="3930031"/>
            <a:ext cx="1012226" cy="863045"/>
            <a:chOff x="5136569" y="4437819"/>
            <a:chExt cx="838199" cy="1469384"/>
          </a:xfrm>
        </p:grpSpPr>
        <p:sp>
          <p:nvSpPr>
            <p:cNvPr id="35" name="TextBox 34"/>
            <p:cNvSpPr txBox="1"/>
            <p:nvPr/>
          </p:nvSpPr>
          <p:spPr>
            <a:xfrm>
              <a:off x="5136569" y="5278396"/>
              <a:ext cx="838199" cy="62880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Bell</a:t>
              </a:r>
            </a:p>
          </p:txBody>
        </p:sp>
        <p:cxnSp>
          <p:nvCxnSpPr>
            <p:cNvPr id="36" name="Straight Arrow Connector 35"/>
            <p:cNvCxnSpPr>
              <a:cxnSpLocks/>
              <a:endCxn id="35" idx="0"/>
            </p:cNvCxnSpPr>
            <p:nvPr/>
          </p:nvCxnSpPr>
          <p:spPr>
            <a:xfrm>
              <a:off x="5555669" y="4437819"/>
              <a:ext cx="0" cy="840576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663330" y="3950456"/>
            <a:ext cx="838200" cy="842620"/>
            <a:chOff x="5136568" y="4251112"/>
            <a:chExt cx="838200" cy="842620"/>
          </a:xfrm>
        </p:grpSpPr>
        <p:sp>
          <p:nvSpPr>
            <p:cNvPr id="38" name="TextBox 37"/>
            <p:cNvSpPr txBox="1"/>
            <p:nvPr/>
          </p:nvSpPr>
          <p:spPr>
            <a:xfrm>
              <a:off x="5136568" y="4724400"/>
              <a:ext cx="838200" cy="369332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Help</a:t>
              </a:r>
            </a:p>
          </p:txBody>
        </p: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>
              <a:off x="5555668" y="4251112"/>
              <a:ext cx="0" cy="47328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9EE35A-ADE4-6E4C-9AD9-CB20157A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43" y="3276600"/>
            <a:ext cx="3378200" cy="62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9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 Icon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©2020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09700" y="1676400"/>
            <a:ext cx="7124700" cy="4495800"/>
          </a:xfrm>
        </p:spPr>
        <p:txBody>
          <a:bodyPr/>
          <a:lstStyle/>
          <a:p>
            <a:r>
              <a:rPr lang="en-US" dirty="0"/>
              <a:t>Lists and settings are accessible by clicking the gear icon on the icon bar.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DEFA6C-D63A-C241-B46A-95B4504CC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72470"/>
            <a:ext cx="961872" cy="1088434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FBB7A0-5014-8947-BF17-EDEC143D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971800"/>
            <a:ext cx="5676900" cy="2906729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33991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Cambridge Business Publishers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418580"/>
            <a:ext cx="6400800" cy="4953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If you need information about a transaction or need to change a transaction, you can search for it using the </a:t>
            </a:r>
            <a:r>
              <a:rPr lang="en-US" sz="2400" dirty="0">
                <a:solidFill>
                  <a:srgbClr val="00B0F0"/>
                </a:solidFill>
              </a:rPr>
              <a:t>magnifying glass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icon.</a:t>
            </a:r>
          </a:p>
          <a:p>
            <a:pPr lvl="1">
              <a:spcBef>
                <a:spcPts val="900"/>
              </a:spcBef>
            </a:pPr>
            <a:r>
              <a:rPr lang="en-US" sz="1900" dirty="0"/>
              <a:t>Can search using multiple filters.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Notifications from Intuit about new features, etc. are displayed when you click the </a:t>
            </a:r>
            <a:r>
              <a:rPr lang="en-US" sz="2400" dirty="0">
                <a:solidFill>
                  <a:srgbClr val="00B0F0"/>
                </a:solidFill>
              </a:rPr>
              <a:t>bell</a:t>
            </a:r>
            <a:r>
              <a:rPr lang="en-US" b="1" dirty="0"/>
              <a:t> </a:t>
            </a:r>
            <a:r>
              <a:rPr lang="en-US" sz="2400" dirty="0"/>
              <a:t>icon 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If you’re not sure how to do something in QBO, you can click the </a:t>
            </a:r>
            <a:r>
              <a:rPr lang="en-US" sz="2400" dirty="0">
                <a:solidFill>
                  <a:srgbClr val="00B0F0"/>
                </a:solidFill>
              </a:rPr>
              <a:t>Help </a:t>
            </a:r>
            <a:r>
              <a:rPr lang="en-US" sz="2400" dirty="0"/>
              <a:t>icon and type in your question.</a:t>
            </a:r>
          </a:p>
          <a:p>
            <a:pPr lvl="1">
              <a:spcBef>
                <a:spcPts val="900"/>
              </a:spcBef>
            </a:pPr>
            <a:r>
              <a:rPr lang="en-US" sz="1900" dirty="0"/>
              <a:t>You’ll have access to online help from Intuit and other QBO users.</a:t>
            </a:r>
          </a:p>
          <a:p>
            <a:endParaRPr lang="en-US" dirty="0"/>
          </a:p>
          <a:p>
            <a:pPr lvl="1">
              <a:spcBef>
                <a:spcPts val="900"/>
              </a:spcBef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Icons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DF6286-7FFE-0642-87D0-25D77D4C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481" y="4867436"/>
            <a:ext cx="1489637" cy="695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534877-DFBF-224A-9447-70EA773F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98" y="1498600"/>
            <a:ext cx="1183156" cy="108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0AC45C-462B-EA46-8BF9-8445898B8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175000"/>
            <a:ext cx="692149" cy="8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QBO</a:t>
            </a:r>
            <a:r>
              <a:rPr lang="en-US" dirty="0"/>
              <a:t> Reports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9775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err="1"/>
              <a:t>QBO</a:t>
            </a:r>
            <a:r>
              <a:rPr lang="en-US" dirty="0"/>
              <a:t>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343400" cy="4053840"/>
          </a:xfrm>
        </p:spPr>
        <p:txBody>
          <a:bodyPr>
            <a:normAutofit/>
          </a:bodyPr>
          <a:lstStyle/>
          <a:p>
            <a:r>
              <a:rPr lang="en-US" sz="2400" dirty="0"/>
              <a:t>Standard statements</a:t>
            </a:r>
          </a:p>
          <a:p>
            <a:pPr lvl="1"/>
            <a:r>
              <a:rPr lang="en-US" sz="2000" dirty="0"/>
              <a:t>Balance Sheet</a:t>
            </a:r>
          </a:p>
          <a:p>
            <a:pPr lvl="1"/>
            <a:r>
              <a:rPr lang="en-US" sz="2000" dirty="0"/>
              <a:t>Profit and loss</a:t>
            </a:r>
          </a:p>
          <a:p>
            <a:pPr lvl="1"/>
            <a:r>
              <a:rPr lang="en-US" sz="2000" dirty="0"/>
              <a:t>Cash flow statement</a:t>
            </a:r>
          </a:p>
          <a:p>
            <a:pPr>
              <a:spcBef>
                <a:spcPts val="1800"/>
              </a:spcBef>
            </a:pPr>
            <a:r>
              <a:rPr lang="en-US" sz="2400" dirty="0" err="1"/>
              <a:t>Agings</a:t>
            </a:r>
            <a:r>
              <a:rPr lang="en-US" sz="2400" dirty="0"/>
              <a:t> (receivable and payable)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Inventory reports</a:t>
            </a:r>
          </a:p>
          <a:p>
            <a:pPr lvl="1"/>
            <a:r>
              <a:rPr lang="en-US" sz="2000" dirty="0"/>
              <a:t>Inventory valuation reports</a:t>
            </a:r>
          </a:p>
          <a:p>
            <a:pPr lvl="1"/>
            <a:r>
              <a:rPr lang="en-US" sz="2000" dirty="0"/>
              <a:t>Inventory status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505200" cy="4053840"/>
          </a:xfrm>
        </p:spPr>
        <p:txBody>
          <a:bodyPr>
            <a:normAutofit/>
          </a:bodyPr>
          <a:lstStyle/>
          <a:p>
            <a:r>
              <a:rPr lang="en-US" sz="2400" dirty="0"/>
              <a:t>Transaction reports</a:t>
            </a:r>
          </a:p>
          <a:p>
            <a:pPr lvl="1"/>
            <a:r>
              <a:rPr lang="en-US" sz="2000" dirty="0"/>
              <a:t>By name</a:t>
            </a:r>
          </a:p>
          <a:p>
            <a:pPr lvl="1"/>
            <a:r>
              <a:rPr lang="en-US" sz="2000" dirty="0"/>
              <a:t>By account</a:t>
            </a:r>
          </a:p>
          <a:p>
            <a:pPr lvl="1"/>
            <a:r>
              <a:rPr lang="en-US" sz="2000" dirty="0"/>
              <a:t>By date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Payroll tax reports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8578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©2020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676400"/>
            <a:ext cx="3429000" cy="4495800"/>
          </a:xfrm>
        </p:spPr>
        <p:txBody>
          <a:bodyPr/>
          <a:lstStyle/>
          <a:p>
            <a:r>
              <a:rPr lang="en-US" dirty="0"/>
              <a:t>To access reports, click </a:t>
            </a:r>
            <a:r>
              <a:rPr lang="en-US" dirty="0">
                <a:solidFill>
                  <a:srgbClr val="00B0F0"/>
                </a:solidFill>
              </a:rPr>
              <a:t>Reports</a:t>
            </a:r>
            <a:r>
              <a:rPr lang="en-US" dirty="0"/>
              <a:t> on the navigation bar.</a:t>
            </a:r>
          </a:p>
          <a:p>
            <a:endParaRPr lang="en-US" dirty="0"/>
          </a:p>
          <a:p>
            <a:r>
              <a:rPr lang="en-US" dirty="0"/>
              <a:t>Reports are grouped by category.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1052DE-EE88-EF4F-B09C-D45F6B77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1752600"/>
            <a:ext cx="4701576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94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2B7EC-36EB-4D7E-8807-2BBD0891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6B3C34-D64B-49F5-8884-AB36C9613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146947-F6E4-4717-9BFF-28BCD89F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4E38F5-91EE-4CCE-88A0-824C96CC72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077200" cy="4648200"/>
          </a:xfrm>
        </p:spPr>
        <p:txBody>
          <a:bodyPr>
            <a:normAutofit/>
          </a:bodyPr>
          <a:lstStyle/>
          <a:p>
            <a:r>
              <a:rPr lang="en-US" sz="2400" dirty="0"/>
              <a:t>For example, here are the reports included in the Business Overview section.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r>
              <a:rPr lang="en-US" dirty="0"/>
              <a:t>Clicking the star next to a report in any of the report groups adds that report to the </a:t>
            </a:r>
            <a:r>
              <a:rPr lang="en-US" i="1" dirty="0"/>
              <a:t>Favorites </a:t>
            </a:r>
            <a:r>
              <a:rPr lang="en-US" dirty="0"/>
              <a:t>group.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2BEE71-74A1-48FA-B45A-7C5587D83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2667000"/>
            <a:ext cx="6435969" cy="2203536"/>
          </a:xfrm>
          <a:prstGeom prst="rect">
            <a:avLst/>
          </a:prstGeom>
          <a:ln>
            <a:solidFill>
              <a:srgbClr val="000066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28B74F5-5FF3-4053-9472-64B01826BF85}"/>
              </a:ext>
            </a:extLst>
          </p:cNvPr>
          <p:cNvCxnSpPr/>
          <p:nvPr/>
        </p:nvCxnSpPr>
        <p:spPr>
          <a:xfrm flipV="1">
            <a:off x="2971800" y="4038600"/>
            <a:ext cx="4572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 in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876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Within a report, users can drill down to the next  level of detail by clicking the amount.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dirty="0"/>
              <a:t>By clicking </a:t>
            </a:r>
            <a:r>
              <a:rPr lang="en-US" dirty="0">
                <a:solidFill>
                  <a:srgbClr val="00B0F0"/>
                </a:solidFill>
              </a:rPr>
              <a:t>customize</a:t>
            </a:r>
            <a:r>
              <a:rPr lang="en-US" dirty="0"/>
              <a:t> in the top right corner of   </a:t>
            </a:r>
            <a:r>
              <a:rPr lang="en-US" dirty="0" err="1"/>
              <a:t>QBO</a:t>
            </a:r>
            <a:r>
              <a:rPr lang="en-US" dirty="0"/>
              <a:t> reports, users can: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Modify level of detail in reports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Limit transactions included in reports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Change how reports are displayed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dirty="0"/>
              <a:t>Customized reports can be saved.</a:t>
            </a:r>
          </a:p>
        </p:txBody>
      </p:sp>
    </p:spTree>
    <p:extLst>
      <p:ext uri="{BB962C8B-B14F-4D97-AF65-F5344CB8AC3E}">
        <p14:creationId xmlns:p14="http://schemas.microsoft.com/office/powerpoint/2010/main" val="32208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1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14277-6176-4D52-86D2-652444A5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Little Bit of History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97AB122-91C2-4602-8131-CB5BA1793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4F657F-EBE6-45A0-96DF-DEA91D59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Cambridge Business Publishers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BE0D3F-8C66-48C0-A986-D3C983C906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Intuit released their first desktop accounting software for small businesses (QuickBooks) in 1992.  Other more robust versions (Pro, Premier, Accountant, Enterprise, and Desktop for Mac) followed. </a:t>
            </a:r>
          </a:p>
          <a:p>
            <a:pPr>
              <a:spcBef>
                <a:spcPts val="1800"/>
              </a:spcBef>
            </a:pPr>
            <a:r>
              <a:rPr lang="en-US" dirty="0"/>
              <a:t>QuickBooks Online (QBO) was introduced in 2001;  a major upgrade was completed in 2013.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Five versions of QBO are available.  (Self-Employed, Simple Start, Essentials, Plus, and Advanced)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There is also a QuickBooks Online Accountant version for accountants with multiple clients.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Your academic license is for QuickBooks Online Plus.</a:t>
            </a:r>
          </a:p>
          <a:p>
            <a:pPr lvl="1">
              <a:spcBef>
                <a:spcPts val="900"/>
              </a:spcBef>
            </a:pPr>
            <a:endParaRPr lang="en-US" dirty="0"/>
          </a:p>
          <a:p>
            <a:pPr lvl="1">
              <a:spcBef>
                <a:spcPts val="90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Cambridge Business Publishers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800600"/>
          </a:xfrm>
        </p:spPr>
        <p:txBody>
          <a:bodyPr>
            <a:normAutofit/>
          </a:bodyPr>
          <a:lstStyle/>
          <a:p>
            <a:r>
              <a:rPr lang="en-US" dirty="0"/>
              <a:t>QBO Benefits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Is flexible (can be used on any operating system)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Is fairly intuitive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No file management skills required (cloud based)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Software improvements are available immediately</a:t>
            </a:r>
          </a:p>
          <a:p>
            <a:pPr>
              <a:spcBef>
                <a:spcPts val="1800"/>
              </a:spcBef>
            </a:pPr>
            <a:r>
              <a:rPr lang="en-US" dirty="0"/>
              <a:t>QBO limitations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Does not yet include some of the features available in the desktop version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Lacks controls over access to data available in larger software products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Is less functional for manufacturers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5B60C-46CA-5549-8AB8-B539642B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3" cy="1371600"/>
          </a:xfrm>
        </p:spPr>
        <p:txBody>
          <a:bodyPr/>
          <a:lstStyle/>
          <a:p>
            <a:r>
              <a:rPr lang="en-US" dirty="0"/>
              <a:t>Software </a:t>
            </a:r>
            <a:r>
              <a:rPr lang="en-US" dirty="0"/>
              <a:t>U</a:t>
            </a:r>
            <a:r>
              <a:rPr lang="en-US" dirty="0" smtClean="0"/>
              <a:t>pdates</a:t>
            </a: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A367F37-7F2F-0E4E-A167-790C10C52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13B2BB-B4B1-3544-B66A-8B48157D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©2020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D514B0-2BED-9542-8783-D76342AD7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Intuit modifies the software frequently.</a:t>
            </a:r>
          </a:p>
          <a:p>
            <a:r>
              <a:rPr lang="en-US" dirty="0"/>
              <a:t>The modifications may include</a:t>
            </a:r>
          </a:p>
          <a:p>
            <a:pPr lvl="1"/>
            <a:r>
              <a:rPr lang="en-US" dirty="0"/>
              <a:t>Additional features</a:t>
            </a:r>
          </a:p>
          <a:p>
            <a:pPr lvl="1"/>
            <a:r>
              <a:rPr lang="en-US" dirty="0"/>
              <a:t>Updates to existing features</a:t>
            </a:r>
          </a:p>
          <a:p>
            <a:pPr lvl="1"/>
            <a:r>
              <a:rPr lang="en-US" dirty="0"/>
              <a:t>Changes in locations of links to transactions</a:t>
            </a:r>
          </a:p>
          <a:p>
            <a:pPr lvl="1"/>
            <a:r>
              <a:rPr lang="en-US" dirty="0"/>
              <a:t>Changes in terminology</a:t>
            </a:r>
          </a:p>
          <a:p>
            <a:r>
              <a:rPr lang="en-US" dirty="0"/>
              <a:t>Because QBO is cloud-based, the updates are done automatically.</a:t>
            </a:r>
          </a:p>
          <a:p>
            <a:pPr lvl="1"/>
            <a:r>
              <a:rPr lang="en-US" dirty="0"/>
              <a:t>Sometimes Intuit rolls out the updates in batches; some users might see certain changes before other users.</a:t>
            </a:r>
          </a:p>
        </p:txBody>
      </p:sp>
    </p:spTree>
    <p:extLst>
      <p:ext uri="{BB962C8B-B14F-4D97-AF65-F5344CB8AC3E}">
        <p14:creationId xmlns:p14="http://schemas.microsoft.com/office/powerpoint/2010/main" val="33301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Cambridge Business Publishers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98120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good news </a:t>
            </a:r>
            <a:r>
              <a:rPr lang="en-US" dirty="0"/>
              <a:t>is that software improvements are immediately available to users.</a:t>
            </a:r>
          </a:p>
          <a:p>
            <a:endParaRPr lang="en-US" sz="1200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bad news </a:t>
            </a:r>
            <a:r>
              <a:rPr lang="en-US" dirty="0"/>
              <a:t>is that textbooks are written and printed before various improvements are known and available which mean:</a:t>
            </a:r>
          </a:p>
          <a:p>
            <a:pPr lvl="1"/>
            <a:r>
              <a:rPr lang="en-US" dirty="0"/>
              <a:t>Some of the screenshots in the textbook will not match what you see on the screen.  </a:t>
            </a:r>
          </a:p>
          <a:p>
            <a:pPr lvl="1"/>
            <a:r>
              <a:rPr lang="en-US" dirty="0"/>
              <a:t>Some of the instructions provided in the textbook will need to be modified to work with new features.*</a:t>
            </a:r>
          </a:p>
          <a:p>
            <a:pPr lvl="1"/>
            <a:endParaRPr lang="en-US" sz="1800" dirty="0"/>
          </a:p>
          <a:p>
            <a:pPr marL="57150" indent="0">
              <a:buNone/>
            </a:pPr>
            <a:r>
              <a:rPr lang="en-US" sz="1100" dirty="0"/>
              <a:t>* Your instructor will be provided with supplements and/or videos whenever a significant change occurs.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3" cy="1600200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The Good and Bad </a:t>
            </a:r>
            <a:r>
              <a:rPr lang="en-US" sz="3600" dirty="0" smtClean="0">
                <a:solidFill>
                  <a:srgbClr val="0070C0"/>
                </a:solidFill>
              </a:rPr>
              <a:t>News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for </a:t>
            </a:r>
            <a:r>
              <a:rPr lang="en-US" sz="3600" dirty="0">
                <a:solidFill>
                  <a:srgbClr val="0070C0"/>
                </a:solidFill>
              </a:rPr>
              <a:t>Students re:  Updates</a:t>
            </a:r>
          </a:p>
        </p:txBody>
      </p:sp>
    </p:spTree>
    <p:extLst>
      <p:ext uri="{BB962C8B-B14F-4D97-AF65-F5344CB8AC3E}">
        <p14:creationId xmlns:p14="http://schemas.microsoft.com/office/powerpoint/2010/main" val="417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“Computerized Accounting”?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/>
              <a:t>Computerized accounting, like manual accounting,</a:t>
            </a:r>
          </a:p>
          <a:p>
            <a:pPr lvl="1"/>
            <a:r>
              <a:rPr lang="en-US" sz="2400" dirty="0"/>
              <a:t>Is based on the accounting equation  </a:t>
            </a:r>
          </a:p>
          <a:p>
            <a:pPr lvl="1"/>
            <a:r>
              <a:rPr lang="en-US" sz="2400" dirty="0"/>
              <a:t>Uses debits and credits</a:t>
            </a:r>
          </a:p>
          <a:p>
            <a:pPr lvl="2"/>
            <a:r>
              <a:rPr lang="en-US" sz="2000" dirty="0"/>
              <a:t>But sometimes you don’t even have to think about the debits and credits!</a:t>
            </a:r>
          </a:p>
          <a:p>
            <a:pPr lvl="2"/>
            <a:endParaRPr lang="en-US" sz="2000" dirty="0"/>
          </a:p>
          <a:p>
            <a:r>
              <a:rPr lang="en-US" dirty="0"/>
              <a:t>In computerized accounting, there’s a lot less tedium!</a:t>
            </a:r>
          </a:p>
        </p:txBody>
      </p:sp>
    </p:spTree>
    <p:extLst>
      <p:ext uri="{BB962C8B-B14F-4D97-AF65-F5344CB8AC3E}">
        <p14:creationId xmlns:p14="http://schemas.microsoft.com/office/powerpoint/2010/main" val="40019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Accounting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a manual accounting system: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Documentation (for transactions) is received from external sources or prepared manually.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Details from documents are recorded in journals.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Journals are summarized to create journal entries for posting to the general ledger (G/L).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Transactions are also posted to subsidiary ledgers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 trial balance is prepared to determine that the G/L is in balance.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Financial statements are prepared from the trial balance.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Subsidiary ledger reports are also prepared manually.</a:t>
            </a:r>
          </a:p>
        </p:txBody>
      </p:sp>
    </p:spTree>
    <p:extLst>
      <p:ext uri="{BB962C8B-B14F-4D97-AF65-F5344CB8AC3E}">
        <p14:creationId xmlns:p14="http://schemas.microsoft.com/office/powerpoint/2010/main" val="33964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QBD 18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2584D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1566</Words>
  <Application>Microsoft Office PowerPoint</Application>
  <PresentationFormat>On-screen Show (4:3)</PresentationFormat>
  <Paragraphs>263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Savon</vt:lpstr>
      <vt:lpstr>PowerPoint Presentation</vt:lpstr>
      <vt:lpstr>Introduction  to QuickBooks ® Online (QBO)</vt:lpstr>
      <vt:lpstr>Introduction</vt:lpstr>
      <vt:lpstr>A Little Bit of History</vt:lpstr>
      <vt:lpstr>Features</vt:lpstr>
      <vt:lpstr>Software Updates </vt:lpstr>
      <vt:lpstr>The Good and Bad News  for Students re:  Updates</vt:lpstr>
      <vt:lpstr>What is “Computerized Accounting”?</vt:lpstr>
      <vt:lpstr>Manual Accounting</vt:lpstr>
      <vt:lpstr>Accounting with QBO</vt:lpstr>
      <vt:lpstr>WARNING !</vt:lpstr>
      <vt:lpstr>Organization of QBO</vt:lpstr>
      <vt:lpstr>How QBO is Organized</vt:lpstr>
      <vt:lpstr>Account Types</vt:lpstr>
      <vt:lpstr>Account Types</vt:lpstr>
      <vt:lpstr>Detail Types—Examples</vt:lpstr>
      <vt:lpstr>Other Lists in QBO</vt:lpstr>
      <vt:lpstr>Transaction Types</vt:lpstr>
      <vt:lpstr>Transaction Types</vt:lpstr>
      <vt:lpstr>Moving Around in QBO</vt:lpstr>
      <vt:lpstr>Moving Around in QBO</vt:lpstr>
      <vt:lpstr>The Dashboard</vt:lpstr>
      <vt:lpstr>+ New Menu</vt:lpstr>
      <vt:lpstr>Navigation Bar</vt:lpstr>
      <vt:lpstr>The Icon Bar</vt:lpstr>
      <vt:lpstr>Gear Icon</vt:lpstr>
      <vt:lpstr>Other Icons</vt:lpstr>
      <vt:lpstr>QBO Reports</vt:lpstr>
      <vt:lpstr>Examples of QBO Reports</vt:lpstr>
      <vt:lpstr>Accessing Reports</vt:lpstr>
      <vt:lpstr>Accessing Reports</vt:lpstr>
      <vt:lpstr>Functionality in Reports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</dc:creator>
  <cp:lastModifiedBy>JP</cp:lastModifiedBy>
  <cp:revision>20</cp:revision>
  <dcterms:created xsi:type="dcterms:W3CDTF">2019-06-09T03:52:50Z</dcterms:created>
  <dcterms:modified xsi:type="dcterms:W3CDTF">2020-07-14T16:31:18Z</dcterms:modified>
</cp:coreProperties>
</file>