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2" r:id="rId1"/>
  </p:sldMasterIdLst>
  <p:notesMasterIdLst>
    <p:notesMasterId r:id="rId23"/>
  </p:notesMasterIdLst>
  <p:handoutMasterIdLst>
    <p:handoutMasterId r:id="rId24"/>
  </p:handoutMasterIdLst>
  <p:sldIdLst>
    <p:sldId id="284" r:id="rId2"/>
    <p:sldId id="257" r:id="rId3"/>
    <p:sldId id="258" r:id="rId4"/>
    <p:sldId id="259" r:id="rId5"/>
    <p:sldId id="281" r:id="rId6"/>
    <p:sldId id="278" r:id="rId7"/>
    <p:sldId id="286" r:id="rId8"/>
    <p:sldId id="279" r:id="rId9"/>
    <p:sldId id="264" r:id="rId10"/>
    <p:sldId id="265" r:id="rId11"/>
    <p:sldId id="282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83" r:id="rId21"/>
    <p:sldId id="285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0C6"/>
    <a:srgbClr val="CC3399"/>
    <a:srgbClr val="000066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8" autoAdjust="0"/>
    <p:restoredTop sz="94674" autoAdjust="0"/>
  </p:normalViewPr>
  <p:slideViewPr>
    <p:cSldViewPr>
      <p:cViewPr>
        <p:scale>
          <a:sx n="80" d="100"/>
          <a:sy n="80" d="100"/>
        </p:scale>
        <p:origin x="-1186" y="-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yle Williams" userId="6ab5df13f295c5d0" providerId="LiveId" clId="{4DBC3B2D-2B13-4374-82FA-2BBF9B95737D}"/>
    <pc:docChg chg="custSel addSld delSld modSld">
      <pc:chgData name="Gayle Williams" userId="6ab5df13f295c5d0" providerId="LiveId" clId="{4DBC3B2D-2B13-4374-82FA-2BBF9B95737D}" dt="2020-07-13T03:30:41.944" v="1432" actId="47"/>
      <pc:docMkLst>
        <pc:docMk/>
      </pc:docMkLst>
      <pc:sldChg chg="addSp modSp mod modAnim">
        <pc:chgData name="Gayle Williams" userId="6ab5df13f295c5d0" providerId="LiveId" clId="{4DBC3B2D-2B13-4374-82FA-2BBF9B95737D}" dt="2020-07-13T02:55:22.244" v="38" actId="20577"/>
        <pc:sldMkLst>
          <pc:docMk/>
          <pc:sldMk cId="799104889" sldId="259"/>
        </pc:sldMkLst>
        <pc:spChg chg="mod">
          <ac:chgData name="Gayle Williams" userId="6ab5df13f295c5d0" providerId="LiveId" clId="{4DBC3B2D-2B13-4374-82FA-2BBF9B95737D}" dt="2020-07-13T02:55:22.244" v="38" actId="20577"/>
          <ac:spMkLst>
            <pc:docMk/>
            <pc:sldMk cId="799104889" sldId="259"/>
            <ac:spMk id="5" creationId="{00000000-0000-0000-0000-000000000000}"/>
          </ac:spMkLst>
        </pc:spChg>
        <pc:picChg chg="mod">
          <ac:chgData name="Gayle Williams" userId="6ab5df13f295c5d0" providerId="LiveId" clId="{4DBC3B2D-2B13-4374-82FA-2BBF9B95737D}" dt="2020-07-13T02:54:08.564" v="0" actId="14826"/>
          <ac:picMkLst>
            <pc:docMk/>
            <pc:sldMk cId="799104889" sldId="259"/>
            <ac:picMk id="6" creationId="{00000000-0000-0000-0000-000000000000}"/>
          </ac:picMkLst>
        </pc:picChg>
        <pc:picChg chg="add mod">
          <ac:chgData name="Gayle Williams" userId="6ab5df13f295c5d0" providerId="LiveId" clId="{4DBC3B2D-2B13-4374-82FA-2BBF9B95737D}" dt="2020-07-13T02:55:14.778" v="13" actId="1076"/>
          <ac:picMkLst>
            <pc:docMk/>
            <pc:sldMk cId="799104889" sldId="259"/>
            <ac:picMk id="9" creationId="{30A262A8-75A6-41D0-BB1F-B620DB797E5C}"/>
          </ac:picMkLst>
        </pc:picChg>
      </pc:sldChg>
      <pc:sldChg chg="addSp modSp mod">
        <pc:chgData name="Gayle Williams" userId="6ab5df13f295c5d0" providerId="LiveId" clId="{4DBC3B2D-2B13-4374-82FA-2BBF9B95737D}" dt="2020-07-13T03:17:24.683" v="449" actId="1076"/>
        <pc:sldMkLst>
          <pc:docMk/>
          <pc:sldMk cId="3734356640" sldId="265"/>
        </pc:sldMkLst>
        <pc:spChg chg="mod">
          <ac:chgData name="Gayle Williams" userId="6ab5df13f295c5d0" providerId="LiveId" clId="{4DBC3B2D-2B13-4374-82FA-2BBF9B95737D}" dt="2020-07-13T03:16:58.907" v="440" actId="20577"/>
          <ac:spMkLst>
            <pc:docMk/>
            <pc:sldMk cId="3734356640" sldId="265"/>
            <ac:spMk id="5" creationId="{00000000-0000-0000-0000-000000000000}"/>
          </ac:spMkLst>
        </pc:spChg>
        <pc:picChg chg="mod">
          <ac:chgData name="Gayle Williams" userId="6ab5df13f295c5d0" providerId="LiveId" clId="{4DBC3B2D-2B13-4374-82FA-2BBF9B95737D}" dt="2020-07-13T03:17:24.683" v="449" actId="1076"/>
          <ac:picMkLst>
            <pc:docMk/>
            <pc:sldMk cId="3734356640" sldId="265"/>
            <ac:picMk id="6" creationId="{00000000-0000-0000-0000-000000000000}"/>
          </ac:picMkLst>
        </pc:picChg>
        <pc:picChg chg="add mod">
          <ac:chgData name="Gayle Williams" userId="6ab5df13f295c5d0" providerId="LiveId" clId="{4DBC3B2D-2B13-4374-82FA-2BBF9B95737D}" dt="2020-07-13T03:17:15.659" v="446" actId="1076"/>
          <ac:picMkLst>
            <pc:docMk/>
            <pc:sldMk cId="3734356640" sldId="265"/>
            <ac:picMk id="8" creationId="{291C4EFE-7DAA-45E6-AB76-133437466EFF}"/>
          </ac:picMkLst>
        </pc:picChg>
      </pc:sldChg>
      <pc:sldChg chg="modSp">
        <pc:chgData name="Gayle Williams" userId="6ab5df13f295c5d0" providerId="LiveId" clId="{4DBC3B2D-2B13-4374-82FA-2BBF9B95737D}" dt="2020-07-13T03:23:41.270" v="1138" actId="20577"/>
        <pc:sldMkLst>
          <pc:docMk/>
          <pc:sldMk cId="2974026904" sldId="271"/>
        </pc:sldMkLst>
        <pc:spChg chg="mod">
          <ac:chgData name="Gayle Williams" userId="6ab5df13f295c5d0" providerId="LiveId" clId="{4DBC3B2D-2B13-4374-82FA-2BBF9B95737D}" dt="2020-07-13T03:23:41.270" v="1138" actId="20577"/>
          <ac:spMkLst>
            <pc:docMk/>
            <pc:sldMk cId="2974026904" sldId="271"/>
            <ac:spMk id="5" creationId="{00000000-0000-0000-0000-000000000000}"/>
          </ac:spMkLst>
        </pc:spChg>
      </pc:sldChg>
      <pc:sldChg chg="modSp">
        <pc:chgData name="Gayle Williams" userId="6ab5df13f295c5d0" providerId="LiveId" clId="{4DBC3B2D-2B13-4374-82FA-2BBF9B95737D}" dt="2020-07-13T03:24:02.099" v="1143" actId="20577"/>
        <pc:sldMkLst>
          <pc:docMk/>
          <pc:sldMk cId="2226068170" sldId="273"/>
        </pc:sldMkLst>
        <pc:spChg chg="mod">
          <ac:chgData name="Gayle Williams" userId="6ab5df13f295c5d0" providerId="LiveId" clId="{4DBC3B2D-2B13-4374-82FA-2BBF9B95737D}" dt="2020-07-13T03:24:02.099" v="1143" actId="20577"/>
          <ac:spMkLst>
            <pc:docMk/>
            <pc:sldMk cId="2226068170" sldId="273"/>
            <ac:spMk id="5" creationId="{00000000-0000-0000-0000-000000000000}"/>
          </ac:spMkLst>
        </pc:spChg>
      </pc:sldChg>
      <pc:sldChg chg="modSp">
        <pc:chgData name="Gayle Williams" userId="6ab5df13f295c5d0" providerId="LiveId" clId="{4DBC3B2D-2B13-4374-82FA-2BBF9B95737D}" dt="2020-07-13T03:24:26.669" v="1145" actId="114"/>
        <pc:sldMkLst>
          <pc:docMk/>
          <pc:sldMk cId="1229546300" sldId="275"/>
        </pc:sldMkLst>
        <pc:spChg chg="mod">
          <ac:chgData name="Gayle Williams" userId="6ab5df13f295c5d0" providerId="LiveId" clId="{4DBC3B2D-2B13-4374-82FA-2BBF9B95737D}" dt="2020-07-13T03:24:26.669" v="1145" actId="114"/>
          <ac:spMkLst>
            <pc:docMk/>
            <pc:sldMk cId="1229546300" sldId="275"/>
            <ac:spMk id="5" creationId="{00000000-0000-0000-0000-000000000000}"/>
          </ac:spMkLst>
        </pc:spChg>
      </pc:sldChg>
      <pc:sldChg chg="del">
        <pc:chgData name="Gayle Williams" userId="6ab5df13f295c5d0" providerId="LiveId" clId="{4DBC3B2D-2B13-4374-82FA-2BBF9B95737D}" dt="2020-07-13T03:30:41.944" v="1432" actId="47"/>
        <pc:sldMkLst>
          <pc:docMk/>
          <pc:sldMk cId="1364642694" sldId="276"/>
        </pc:sldMkLst>
      </pc:sldChg>
      <pc:sldChg chg="modSp mod modAnim">
        <pc:chgData name="Gayle Williams" userId="6ab5df13f295c5d0" providerId="LiveId" clId="{4DBC3B2D-2B13-4374-82FA-2BBF9B95737D}" dt="2020-07-13T03:11:06.994" v="210" actId="20577"/>
        <pc:sldMkLst>
          <pc:docMk/>
          <pc:sldMk cId="1681287874" sldId="278"/>
        </pc:sldMkLst>
        <pc:spChg chg="mod">
          <ac:chgData name="Gayle Williams" userId="6ab5df13f295c5d0" providerId="LiveId" clId="{4DBC3B2D-2B13-4374-82FA-2BBF9B95737D}" dt="2020-07-13T03:11:06.994" v="210" actId="20577"/>
          <ac:spMkLst>
            <pc:docMk/>
            <pc:sldMk cId="1681287874" sldId="278"/>
            <ac:spMk id="2" creationId="{00000000-0000-0000-0000-000000000000}"/>
          </ac:spMkLst>
        </pc:spChg>
        <pc:spChg chg="mod">
          <ac:chgData name="Gayle Williams" userId="6ab5df13f295c5d0" providerId="LiveId" clId="{4DBC3B2D-2B13-4374-82FA-2BBF9B95737D}" dt="2020-07-13T03:10:47.174" v="203" actId="20577"/>
          <ac:spMkLst>
            <pc:docMk/>
            <pc:sldMk cId="1681287874" sldId="278"/>
            <ac:spMk id="5" creationId="{00000000-0000-0000-0000-000000000000}"/>
          </ac:spMkLst>
        </pc:spChg>
      </pc:sldChg>
      <pc:sldChg chg="modSp mod">
        <pc:chgData name="Gayle Williams" userId="6ab5df13f295c5d0" providerId="LiveId" clId="{4DBC3B2D-2B13-4374-82FA-2BBF9B95737D}" dt="2020-07-13T03:15:33.720" v="411" actId="20577"/>
        <pc:sldMkLst>
          <pc:docMk/>
          <pc:sldMk cId="1129951728" sldId="279"/>
        </pc:sldMkLst>
        <pc:spChg chg="mod">
          <ac:chgData name="Gayle Williams" userId="6ab5df13f295c5d0" providerId="LiveId" clId="{4DBC3B2D-2B13-4374-82FA-2BBF9B95737D}" dt="2020-07-13T03:15:33.720" v="411" actId="20577"/>
          <ac:spMkLst>
            <pc:docMk/>
            <pc:sldMk cId="1129951728" sldId="279"/>
            <ac:spMk id="5" creationId="{00000000-0000-0000-0000-000000000000}"/>
          </ac:spMkLst>
        </pc:spChg>
        <pc:spChg chg="mod">
          <ac:chgData name="Gayle Williams" userId="6ab5df13f295c5d0" providerId="LiveId" clId="{4DBC3B2D-2B13-4374-82FA-2BBF9B95737D}" dt="2020-07-13T03:15:06.646" v="401" actId="113"/>
          <ac:spMkLst>
            <pc:docMk/>
            <pc:sldMk cId="1129951728" sldId="279"/>
            <ac:spMk id="10" creationId="{00000000-0000-0000-0000-000000000000}"/>
          </ac:spMkLst>
        </pc:spChg>
      </pc:sldChg>
      <pc:sldChg chg="modSp mod modAnim">
        <pc:chgData name="Gayle Williams" userId="6ab5df13f295c5d0" providerId="LiveId" clId="{4DBC3B2D-2B13-4374-82FA-2BBF9B95737D}" dt="2020-07-13T03:22:03.356" v="1003" actId="20577"/>
        <pc:sldMkLst>
          <pc:docMk/>
          <pc:sldMk cId="536937293" sldId="282"/>
        </pc:sldMkLst>
        <pc:spChg chg="mod">
          <ac:chgData name="Gayle Williams" userId="6ab5df13f295c5d0" providerId="LiveId" clId="{4DBC3B2D-2B13-4374-82FA-2BBF9B95737D}" dt="2020-07-13T03:22:03.356" v="1003" actId="20577"/>
          <ac:spMkLst>
            <pc:docMk/>
            <pc:sldMk cId="536937293" sldId="282"/>
            <ac:spMk id="5" creationId="{00000000-0000-0000-0000-000000000000}"/>
          </ac:spMkLst>
        </pc:spChg>
        <pc:picChg chg="mod">
          <ac:chgData name="Gayle Williams" userId="6ab5df13f295c5d0" providerId="LiveId" clId="{4DBC3B2D-2B13-4374-82FA-2BBF9B95737D}" dt="2020-07-13T03:19:39.740" v="467" actId="1076"/>
          <ac:picMkLst>
            <pc:docMk/>
            <pc:sldMk cId="536937293" sldId="282"/>
            <ac:picMk id="6" creationId="{00000000-0000-0000-0000-000000000000}"/>
          </ac:picMkLst>
        </pc:picChg>
      </pc:sldChg>
      <pc:sldChg chg="addSp modSp mod modAnim">
        <pc:chgData name="Gayle Williams" userId="6ab5df13f295c5d0" providerId="LiveId" clId="{4DBC3B2D-2B13-4374-82FA-2BBF9B95737D}" dt="2020-07-13T03:30:16.867" v="1431" actId="692"/>
        <pc:sldMkLst>
          <pc:docMk/>
          <pc:sldMk cId="2681308750" sldId="283"/>
        </pc:sldMkLst>
        <pc:spChg chg="mod">
          <ac:chgData name="Gayle Williams" userId="6ab5df13f295c5d0" providerId="LiveId" clId="{4DBC3B2D-2B13-4374-82FA-2BBF9B95737D}" dt="2020-07-13T03:24:54.588" v="1147" actId="404"/>
          <ac:spMkLst>
            <pc:docMk/>
            <pc:sldMk cId="2681308750" sldId="283"/>
            <ac:spMk id="2" creationId="{00000000-0000-0000-0000-000000000000}"/>
          </ac:spMkLst>
        </pc:spChg>
        <pc:spChg chg="mod">
          <ac:chgData name="Gayle Williams" userId="6ab5df13f295c5d0" providerId="LiveId" clId="{4DBC3B2D-2B13-4374-82FA-2BBF9B95737D}" dt="2020-07-13T03:29:58.555" v="1428" actId="27636"/>
          <ac:spMkLst>
            <pc:docMk/>
            <pc:sldMk cId="2681308750" sldId="283"/>
            <ac:spMk id="5" creationId="{00000000-0000-0000-0000-000000000000}"/>
          </ac:spMkLst>
        </pc:spChg>
        <pc:picChg chg="add mod">
          <ac:chgData name="Gayle Williams" userId="6ab5df13f295c5d0" providerId="LiveId" clId="{4DBC3B2D-2B13-4374-82FA-2BBF9B95737D}" dt="2020-07-13T03:30:16.867" v="1431" actId="692"/>
          <ac:picMkLst>
            <pc:docMk/>
            <pc:sldMk cId="2681308750" sldId="283"/>
            <ac:picMk id="7" creationId="{FF7AAC6E-F731-4006-8E6F-FE7EAB1D8126}"/>
          </ac:picMkLst>
        </pc:picChg>
      </pc:sldChg>
      <pc:sldChg chg="modSp new mod">
        <pc:chgData name="Gayle Williams" userId="6ab5df13f295c5d0" providerId="LiveId" clId="{4DBC3B2D-2B13-4374-82FA-2BBF9B95737D}" dt="2020-07-13T03:13:14.728" v="392" actId="20577"/>
        <pc:sldMkLst>
          <pc:docMk/>
          <pc:sldMk cId="238517589" sldId="286"/>
        </pc:sldMkLst>
        <pc:spChg chg="mod">
          <ac:chgData name="Gayle Williams" userId="6ab5df13f295c5d0" providerId="LiveId" clId="{4DBC3B2D-2B13-4374-82FA-2BBF9B95737D}" dt="2020-07-13T03:11:39.973" v="256" actId="20577"/>
          <ac:spMkLst>
            <pc:docMk/>
            <pc:sldMk cId="238517589" sldId="286"/>
            <ac:spMk id="2" creationId="{DA10F9F2-40F0-4B2D-B12C-F9C43454BF37}"/>
          </ac:spMkLst>
        </pc:spChg>
        <pc:spChg chg="mod">
          <ac:chgData name="Gayle Williams" userId="6ab5df13f295c5d0" providerId="LiveId" clId="{4DBC3B2D-2B13-4374-82FA-2BBF9B95737D}" dt="2020-07-13T03:13:14.728" v="392" actId="20577"/>
          <ac:spMkLst>
            <pc:docMk/>
            <pc:sldMk cId="238517589" sldId="286"/>
            <ac:spMk id="5" creationId="{957E9AF6-B684-477A-8E27-1A2E014879D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4DFDC8F-95B2-452B-AFE3-654113702AE2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EDEB73A-ECB6-4A03-A04B-855DFD0D7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24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C790EC5-ADEA-44BD-9791-E2BBE73E1A50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45E307D-5EDD-4D68-8746-DE67EB7B28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9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15766" y="0"/>
            <a:ext cx="9159766" cy="2030834"/>
            <a:chOff x="-15766" y="0"/>
            <a:chExt cx="9159766" cy="2030834"/>
          </a:xfrm>
        </p:grpSpPr>
        <p:sp>
          <p:nvSpPr>
            <p:cNvPr id="6" name="Rectangle 5"/>
            <p:cNvSpPr/>
            <p:nvPr userDrawn="1"/>
          </p:nvSpPr>
          <p:spPr>
            <a:xfrm>
              <a:off x="-15766" y="0"/>
              <a:ext cx="9159766" cy="192339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Freeform 6"/>
            <p:cNvSpPr/>
            <p:nvPr userDrawn="1"/>
          </p:nvSpPr>
          <p:spPr>
            <a:xfrm>
              <a:off x="-15766" y="824260"/>
              <a:ext cx="9159766" cy="1099133"/>
            </a:xfrm>
            <a:custGeom>
              <a:avLst/>
              <a:gdLst>
                <a:gd name="connsiteX0" fmla="*/ 0 w 9159766"/>
                <a:gd name="connsiteY0" fmla="*/ 1099132 h 1099132"/>
                <a:gd name="connsiteX1" fmla="*/ 5943600 w 9159766"/>
                <a:gd name="connsiteY1" fmla="*/ 11311 h 1099132"/>
                <a:gd name="connsiteX2" fmla="*/ 9159766 w 9159766"/>
                <a:gd name="connsiteY2" fmla="*/ 626167 h 109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59766" h="1099132">
                  <a:moveTo>
                    <a:pt x="0" y="1099132"/>
                  </a:moveTo>
                  <a:cubicBezTo>
                    <a:pt x="2208486" y="594635"/>
                    <a:pt x="4416973" y="90138"/>
                    <a:pt x="5943600" y="11311"/>
                  </a:cubicBezTo>
                  <a:cubicBezTo>
                    <a:pt x="7470227" y="-67516"/>
                    <a:pt x="8314996" y="279325"/>
                    <a:pt x="9159766" y="626167"/>
                  </a:cubicBezTo>
                </a:path>
              </a:pathLst>
            </a:cu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86000" y="1447800"/>
              <a:ext cx="6858000" cy="4755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 rot="20956365">
              <a:off x="125498" y="1611552"/>
              <a:ext cx="3364112" cy="4192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304800" y="5256459"/>
            <a:ext cx="5105400" cy="12967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</a:pPr>
            <a:r>
              <a:rPr lang="en-US" i="1" dirty="0">
                <a:solidFill>
                  <a:srgbClr val="000000"/>
                </a:solidFill>
              </a:rPr>
              <a:t>Gayle Williams</a:t>
            </a:r>
          </a:p>
          <a:p>
            <a:r>
              <a:rPr lang="en-US" sz="1400" i="1" dirty="0">
                <a:solidFill>
                  <a:srgbClr val="000000"/>
                </a:solidFill>
              </a:rPr>
              <a:t>Sacramento City College</a:t>
            </a:r>
          </a:p>
          <a:p>
            <a:pPr>
              <a:spcBef>
                <a:spcPts val="1200"/>
              </a:spcBef>
            </a:pPr>
            <a:r>
              <a:rPr lang="en-US" i="1" dirty="0">
                <a:solidFill>
                  <a:srgbClr val="000000"/>
                </a:solidFill>
              </a:rPr>
              <a:t>Jennifer Johnson</a:t>
            </a:r>
          </a:p>
          <a:p>
            <a:r>
              <a:rPr lang="en-US" sz="1400" i="1" dirty="0">
                <a:solidFill>
                  <a:srgbClr val="000000"/>
                </a:solidFill>
              </a:rPr>
              <a:t>University of Texas at Dallas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304799" y="2743199"/>
            <a:ext cx="4829081" cy="2465989"/>
            <a:chOff x="4191000" y="1981199"/>
            <a:chExt cx="4427337" cy="2465989"/>
          </a:xfrm>
        </p:grpSpPr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4191000" y="1981199"/>
              <a:ext cx="4427337" cy="246598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000" b="1" kern="1200" cap="none" spc="-10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400" dirty="0">
                  <a:solidFill>
                    <a:srgbClr val="92D050"/>
                  </a:solidFill>
                </a:rPr>
                <a:t>QuickBooks</a:t>
              </a:r>
            </a:p>
            <a:p>
              <a:pPr>
                <a:lnSpc>
                  <a:spcPct val="80000"/>
                </a:lnSpc>
              </a:pPr>
              <a:r>
                <a:rPr lang="en-US" sz="5400" dirty="0">
                  <a:solidFill>
                    <a:srgbClr val="92D050"/>
                  </a:solidFill>
                </a:rPr>
                <a:t>Online </a:t>
              </a:r>
            </a:p>
            <a:p>
              <a:pPr>
                <a:lnSpc>
                  <a:spcPct val="80000"/>
                </a:lnSpc>
              </a:pPr>
              <a:r>
                <a:rPr lang="en-US" sz="5400" dirty="0">
                  <a:solidFill>
                    <a:srgbClr val="0070C0"/>
                  </a:solidFill>
                </a:rPr>
                <a:t>2020 UPDATE</a:t>
              </a:r>
            </a:p>
          </p:txBody>
        </p:sp>
        <p:sp>
          <p:nvSpPr>
            <p:cNvPr id="15" name="Title 1"/>
            <p:cNvSpPr txBox="1">
              <a:spLocks/>
            </p:cNvSpPr>
            <p:nvPr userDrawn="1"/>
          </p:nvSpPr>
          <p:spPr>
            <a:xfrm>
              <a:off x="7753898" y="2141034"/>
              <a:ext cx="533400" cy="5217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000" b="1" kern="1200" cap="none" spc="-10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>
                  <a:solidFill>
                    <a:srgbClr val="92D050"/>
                  </a:solidFill>
                </a:rPr>
                <a:t>®</a:t>
              </a:r>
            </a:p>
          </p:txBody>
        </p:sp>
      </p:grpSp>
      <p:sp>
        <p:nvSpPr>
          <p:cNvPr id="17" name="Title 1"/>
          <p:cNvSpPr txBox="1">
            <a:spLocks/>
          </p:cNvSpPr>
          <p:nvPr userDrawn="1"/>
        </p:nvSpPr>
        <p:spPr>
          <a:xfrm>
            <a:off x="304800" y="1447800"/>
            <a:ext cx="54102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3600" dirty="0">
                <a:solidFill>
                  <a:srgbClr val="000000"/>
                </a:solidFill>
              </a:rPr>
              <a:t>Computerized Accounting with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166E662-4FA1-E24D-82A9-3E7FEB51A8A3}"/>
              </a:ext>
            </a:extLst>
          </p:cNvPr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6" name="Picture 2" descr="D:\CBP\03 JP CURRENT PROJECTS\QBO 4e 2020\PowerPoints\QBO4e cove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519" y="1753989"/>
            <a:ext cx="3691281" cy="468191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27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15766" y="0"/>
            <a:ext cx="9159766" cy="2030834"/>
            <a:chOff x="-15766" y="0"/>
            <a:chExt cx="9159766" cy="2030834"/>
          </a:xfrm>
        </p:grpSpPr>
        <p:sp>
          <p:nvSpPr>
            <p:cNvPr id="6" name="Rectangle 5"/>
            <p:cNvSpPr/>
            <p:nvPr userDrawn="1"/>
          </p:nvSpPr>
          <p:spPr>
            <a:xfrm>
              <a:off x="-15766" y="0"/>
              <a:ext cx="9159766" cy="192339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Freeform 6"/>
            <p:cNvSpPr/>
            <p:nvPr userDrawn="1"/>
          </p:nvSpPr>
          <p:spPr>
            <a:xfrm>
              <a:off x="-15766" y="824260"/>
              <a:ext cx="9159766" cy="1099133"/>
            </a:xfrm>
            <a:custGeom>
              <a:avLst/>
              <a:gdLst>
                <a:gd name="connsiteX0" fmla="*/ 0 w 9159766"/>
                <a:gd name="connsiteY0" fmla="*/ 1099132 h 1099132"/>
                <a:gd name="connsiteX1" fmla="*/ 5943600 w 9159766"/>
                <a:gd name="connsiteY1" fmla="*/ 11311 h 1099132"/>
                <a:gd name="connsiteX2" fmla="*/ 9159766 w 9159766"/>
                <a:gd name="connsiteY2" fmla="*/ 626167 h 109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59766" h="1099132">
                  <a:moveTo>
                    <a:pt x="0" y="1099132"/>
                  </a:moveTo>
                  <a:cubicBezTo>
                    <a:pt x="2208486" y="594635"/>
                    <a:pt x="4416973" y="90138"/>
                    <a:pt x="5943600" y="11311"/>
                  </a:cubicBezTo>
                  <a:cubicBezTo>
                    <a:pt x="7470227" y="-67516"/>
                    <a:pt x="8314996" y="279325"/>
                    <a:pt x="9159766" y="626167"/>
                  </a:cubicBezTo>
                </a:path>
              </a:pathLst>
            </a:cu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86000" y="1447800"/>
              <a:ext cx="6858000" cy="4755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 rot="20956365">
              <a:off x="125498" y="1611552"/>
              <a:ext cx="3364112" cy="4192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4343400" y="5638800"/>
            <a:ext cx="4419600" cy="81061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2000" dirty="0">
                <a:solidFill>
                  <a:srgbClr val="000000"/>
                </a:solidFill>
              </a:rPr>
              <a:t>Cambridge Business Publishers</a:t>
            </a:r>
          </a:p>
          <a:p>
            <a:pPr algn="r"/>
            <a:r>
              <a:rPr lang="en-US" sz="1600" i="1" dirty="0">
                <a:solidFill>
                  <a:srgbClr val="000000"/>
                </a:solidFill>
              </a:rPr>
              <a:t>www.cambridgepub.com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166E662-4FA1-E24D-82A9-3E7FEB51A8A3}"/>
              </a:ext>
            </a:extLst>
          </p:cNvPr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3962399" y="2971799"/>
            <a:ext cx="5001402" cy="2465989"/>
            <a:chOff x="4191000" y="1981199"/>
            <a:chExt cx="4585322" cy="2465989"/>
          </a:xfrm>
        </p:grpSpPr>
        <p:sp>
          <p:nvSpPr>
            <p:cNvPr id="23" name="Title 1"/>
            <p:cNvSpPr txBox="1">
              <a:spLocks/>
            </p:cNvSpPr>
            <p:nvPr userDrawn="1"/>
          </p:nvSpPr>
          <p:spPr>
            <a:xfrm>
              <a:off x="4191000" y="1981199"/>
              <a:ext cx="4427337" cy="246598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000" b="1" kern="1200" cap="none" spc="-10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en-US" sz="5400" dirty="0">
                  <a:solidFill>
                    <a:srgbClr val="92D050"/>
                  </a:solidFill>
                </a:rPr>
                <a:t>QuickBooks</a:t>
              </a:r>
            </a:p>
            <a:p>
              <a:pPr algn="r">
                <a:lnSpc>
                  <a:spcPct val="80000"/>
                </a:lnSpc>
              </a:pPr>
              <a:r>
                <a:rPr lang="en-US" sz="5400" dirty="0">
                  <a:solidFill>
                    <a:srgbClr val="92D050"/>
                  </a:solidFill>
                </a:rPr>
                <a:t>Online </a:t>
              </a:r>
            </a:p>
            <a:p>
              <a:pPr algn="r">
                <a:lnSpc>
                  <a:spcPct val="80000"/>
                </a:lnSpc>
              </a:pPr>
              <a:r>
                <a:rPr lang="en-US" sz="5400" dirty="0">
                  <a:solidFill>
                    <a:srgbClr val="0070C0"/>
                  </a:solidFill>
                </a:rPr>
                <a:t>2020 UPDATE</a:t>
              </a:r>
            </a:p>
          </p:txBody>
        </p:sp>
        <p:sp>
          <p:nvSpPr>
            <p:cNvPr id="24" name="Title 1"/>
            <p:cNvSpPr txBox="1">
              <a:spLocks/>
            </p:cNvSpPr>
            <p:nvPr userDrawn="1"/>
          </p:nvSpPr>
          <p:spPr>
            <a:xfrm>
              <a:off x="8242922" y="2145216"/>
              <a:ext cx="533400" cy="5217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000" b="1" kern="1200" cap="none" spc="-10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en-US" sz="2000" dirty="0">
                  <a:solidFill>
                    <a:srgbClr val="92D050"/>
                  </a:solidFill>
                </a:rPr>
                <a:t>®</a:t>
              </a:r>
            </a:p>
          </p:txBody>
        </p:sp>
      </p:grpSp>
      <p:sp>
        <p:nvSpPr>
          <p:cNvPr id="25" name="Title 1"/>
          <p:cNvSpPr txBox="1">
            <a:spLocks/>
          </p:cNvSpPr>
          <p:nvPr userDrawn="1"/>
        </p:nvSpPr>
        <p:spPr>
          <a:xfrm>
            <a:off x="3962400" y="1676400"/>
            <a:ext cx="48006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3600" dirty="0">
                <a:solidFill>
                  <a:srgbClr val="000000"/>
                </a:solidFill>
              </a:rPr>
              <a:t>Computerized Accounting with</a:t>
            </a:r>
          </a:p>
        </p:txBody>
      </p:sp>
      <p:pic>
        <p:nvPicPr>
          <p:cNvPr id="14" name="Picture 2" descr="D:\CBP\03 JP CURRENT PROJECTS\QBO 4e 2020\PowerPoints\QBO4e cove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86" y="2120328"/>
            <a:ext cx="3344014" cy="42414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76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3121025"/>
            <a:ext cx="7696200" cy="2593975"/>
          </a:xfrm>
        </p:spPr>
        <p:txBody>
          <a:bodyPr anchor="t" anchorCtr="0"/>
          <a:lstStyle>
            <a:lvl1pPr algn="l">
              <a:defRPr sz="4800">
                <a:ln>
                  <a:noFill/>
                </a:ln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Chapter title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81000" y="1293813"/>
            <a:ext cx="3886200" cy="129698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b="0" dirty="0">
                <a:solidFill>
                  <a:srgbClr val="0070C0"/>
                </a:solidFill>
              </a:rPr>
              <a:t>Chapter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114800" y="1066800"/>
            <a:ext cx="2667000" cy="1676400"/>
          </a:xfrm>
        </p:spPr>
        <p:txBody>
          <a:bodyPr>
            <a:normAutofit/>
          </a:bodyPr>
          <a:lstStyle>
            <a:lvl1pPr marL="3175" indent="0" algn="l">
              <a:buNone/>
              <a:defRPr sz="9600" b="1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</p:spTree>
    <p:extLst>
      <p:ext uri="{BB962C8B-B14F-4D97-AF65-F5344CB8AC3E}">
        <p14:creationId xmlns:p14="http://schemas.microsoft.com/office/powerpoint/2010/main" val="118142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 /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667000"/>
            <a:ext cx="8305800" cy="1143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15766" y="0"/>
            <a:ext cx="9159766" cy="2030834"/>
            <a:chOff x="-15766" y="0"/>
            <a:chExt cx="9159766" cy="2030834"/>
          </a:xfrm>
        </p:grpSpPr>
        <p:sp>
          <p:nvSpPr>
            <p:cNvPr id="6" name="Rectangle 5"/>
            <p:cNvSpPr/>
            <p:nvPr userDrawn="1"/>
          </p:nvSpPr>
          <p:spPr>
            <a:xfrm>
              <a:off x="-15766" y="0"/>
              <a:ext cx="9159766" cy="192339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Freeform 6"/>
            <p:cNvSpPr/>
            <p:nvPr userDrawn="1"/>
          </p:nvSpPr>
          <p:spPr>
            <a:xfrm>
              <a:off x="-15766" y="824260"/>
              <a:ext cx="9159766" cy="1099133"/>
            </a:xfrm>
            <a:custGeom>
              <a:avLst/>
              <a:gdLst>
                <a:gd name="connsiteX0" fmla="*/ 0 w 9159766"/>
                <a:gd name="connsiteY0" fmla="*/ 1099132 h 1099132"/>
                <a:gd name="connsiteX1" fmla="*/ 5943600 w 9159766"/>
                <a:gd name="connsiteY1" fmla="*/ 11311 h 1099132"/>
                <a:gd name="connsiteX2" fmla="*/ 9159766 w 9159766"/>
                <a:gd name="connsiteY2" fmla="*/ 626167 h 109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59766" h="1099132">
                  <a:moveTo>
                    <a:pt x="0" y="1099132"/>
                  </a:moveTo>
                  <a:cubicBezTo>
                    <a:pt x="2208486" y="594635"/>
                    <a:pt x="4416973" y="90138"/>
                    <a:pt x="5943600" y="11311"/>
                  </a:cubicBezTo>
                  <a:cubicBezTo>
                    <a:pt x="7470227" y="-67516"/>
                    <a:pt x="8314996" y="279325"/>
                    <a:pt x="9159766" y="626167"/>
                  </a:cubicBezTo>
                </a:path>
              </a:pathLst>
            </a:cu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86000" y="1447800"/>
              <a:ext cx="6858000" cy="4755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 rot="20956365">
              <a:off x="125498" y="1611552"/>
              <a:ext cx="3364112" cy="4192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687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77203" cy="1676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905000"/>
            <a:ext cx="8077200" cy="4495800"/>
          </a:xfrm>
        </p:spPr>
        <p:txBody>
          <a:bodyPr/>
          <a:lstStyle>
            <a:lvl1pPr>
              <a:buClr>
                <a:srgbClr val="92D050"/>
              </a:buCl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buClr>
                <a:srgbClr val="0070C0"/>
              </a:buClr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Clr>
                <a:srgbClr val="92D050"/>
              </a:buClr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Clr>
                <a:srgbClr val="0070C0"/>
              </a:buClr>
              <a:defRPr sz="1600"/>
            </a:lvl4pPr>
            <a:lvl5pPr>
              <a:buClr>
                <a:srgbClr val="92D050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665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905000"/>
            <a:ext cx="8077200" cy="4495800"/>
          </a:xfrm>
        </p:spPr>
        <p:txBody>
          <a:bodyPr/>
          <a:lstStyle>
            <a:lvl1pPr marL="342900" indent="-342900">
              <a:buClr>
                <a:srgbClr val="0070C0"/>
              </a:buClr>
              <a:buSzPct val="100000"/>
              <a:buFont typeface="+mj-lt"/>
              <a:buAutoNum type="arabicPeriod"/>
              <a:defRPr sz="2400"/>
            </a:lvl1pPr>
            <a:lvl2pPr marL="685800" indent="-342900">
              <a:buClr>
                <a:srgbClr val="0070C0"/>
              </a:buClr>
              <a:buSzPct val="100000"/>
              <a:buFont typeface="+mj-lt"/>
              <a:buAutoNum type="arabicPeriod"/>
              <a:defRPr sz="2000"/>
            </a:lvl2pPr>
            <a:lvl3pPr marL="1055688" indent="-457200">
              <a:buFont typeface="+mj-lt"/>
              <a:buAutoNum type="arabicPeriod"/>
              <a:defRPr/>
            </a:lvl3pPr>
            <a:lvl4pPr marL="1382713" indent="-457200">
              <a:buFont typeface="+mj-lt"/>
              <a:buAutoNum type="arabicPeriod"/>
              <a:defRPr/>
            </a:lvl4pPr>
            <a:lvl5pPr marL="147955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663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905000"/>
            <a:ext cx="8077200" cy="4495800"/>
          </a:xfrm>
        </p:spPr>
        <p:txBody>
          <a:bodyPr>
            <a:normAutofit/>
          </a:bodyPr>
          <a:lstStyle>
            <a:lvl1pPr marL="0" indent="0">
              <a:buFont typeface="+mj-lt"/>
              <a:buNone/>
              <a:defRPr sz="2400"/>
            </a:lvl1pPr>
            <a:lvl2pPr marL="268287" indent="0">
              <a:buFont typeface="+mj-lt"/>
              <a:buNone/>
              <a:defRPr/>
            </a:lvl2pPr>
            <a:lvl3pPr marL="598488" indent="0">
              <a:buFont typeface="+mj-lt"/>
              <a:buNone/>
              <a:defRPr/>
            </a:lvl3pPr>
            <a:lvl4pPr marL="925513" indent="0">
              <a:buFont typeface="+mj-lt"/>
              <a:buNone/>
              <a:defRPr/>
            </a:lvl4pPr>
            <a:lvl5pPr marL="1136650" indent="0">
              <a:buFont typeface="+mj-lt"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032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19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3886200" cy="40538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86200" cy="40538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 bullet lists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74334"/>
            <a:ext cx="3840480" cy="640080"/>
          </a:xfrm>
          <a:solidFill>
            <a:srgbClr val="92D050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1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55898"/>
            <a:ext cx="38404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5800" y="2074334"/>
            <a:ext cx="3840480" cy="640080"/>
          </a:xfrm>
          <a:solidFill>
            <a:srgbClr val="92D050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1">
                <a:solidFill>
                  <a:schemeClr val="bg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2756581"/>
            <a:ext cx="38404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9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077203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905000"/>
            <a:ext cx="8077203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58368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166E662-4FA1-E24D-82A9-3E7FEB51A8A3}"/>
              </a:ext>
            </a:extLst>
          </p:cNvPr>
          <p:cNvSpPr/>
          <p:nvPr userDrawn="1"/>
        </p:nvSpPr>
        <p:spPr>
          <a:xfrm rot="16200000">
            <a:off x="5410202" y="3124202"/>
            <a:ext cx="6858001" cy="60959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2" y="6580749"/>
            <a:ext cx="609597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2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3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rgbClr val="92D050"/>
        </a:buClr>
        <a:buSzPct val="8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0070C0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92D050"/>
        </a:buClr>
        <a:buSzPct val="8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0070C0"/>
        </a:buClr>
        <a:buSzPct val="85000"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92D050"/>
        </a:buClr>
        <a:buSzPct val="85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96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Journal Entries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676400"/>
            <a:ext cx="8077200" cy="472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The transaction type for general journal entries is  </a:t>
            </a:r>
            <a:r>
              <a:rPr lang="en-US" dirty="0">
                <a:solidFill>
                  <a:srgbClr val="00B0F0"/>
                </a:solidFill>
              </a:rPr>
              <a:t>journal entry</a:t>
            </a:r>
            <a:r>
              <a:rPr lang="en-US" dirty="0"/>
              <a:t>.</a:t>
            </a:r>
          </a:p>
          <a:p>
            <a:pPr>
              <a:spcBef>
                <a:spcPts val="1200"/>
              </a:spcBef>
            </a:pPr>
            <a:r>
              <a:rPr lang="en-US" dirty="0"/>
              <a:t>The form is accessed by clicking                 on the navigation bar and selecting </a:t>
            </a:r>
            <a:r>
              <a:rPr lang="en-US" i="1" dirty="0"/>
              <a:t>Journal Entry</a:t>
            </a:r>
            <a:r>
              <a:rPr lang="en-US" dirty="0"/>
              <a:t>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9200" y="3733800"/>
            <a:ext cx="6063150" cy="2382419"/>
          </a:xfrm>
          <a:prstGeom prst="rect">
            <a:avLst/>
          </a:prstGeom>
          <a:ln>
            <a:solidFill>
              <a:srgbClr val="000066"/>
            </a:solidFill>
          </a:ln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91C4EFE-7DAA-45E6-AB76-133437466E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604105"/>
            <a:ext cx="1219200" cy="36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35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Entry Form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905000"/>
            <a:ext cx="8305800" cy="4495800"/>
          </a:xfrm>
        </p:spPr>
        <p:txBody>
          <a:bodyPr>
            <a:normAutofit/>
          </a:bodyPr>
          <a:lstStyle/>
          <a:p>
            <a:r>
              <a:rPr lang="en-US" sz="2200" dirty="0"/>
              <a:t>The </a:t>
            </a:r>
            <a:r>
              <a:rPr lang="en-US" sz="2200" dirty="0">
                <a:solidFill>
                  <a:srgbClr val="00B0F0"/>
                </a:solidFill>
              </a:rPr>
              <a:t>journal</a:t>
            </a:r>
            <a:r>
              <a:rPr lang="en-US" sz="2200" b="1" i="1" dirty="0"/>
              <a:t> </a:t>
            </a:r>
            <a:r>
              <a:rPr lang="en-US" sz="2200" dirty="0"/>
              <a:t>form looks similar to a manual general journal.  </a:t>
            </a:r>
          </a:p>
          <a:p>
            <a:endParaRPr lang="en-US" sz="2200" dirty="0"/>
          </a:p>
          <a:p>
            <a:r>
              <a:rPr lang="en-US" sz="2200" dirty="0"/>
              <a:t>HINT: It can be very helpful                                                      to enter a brief summary of                                                        the purpose for the entry in                                                              the </a:t>
            </a:r>
            <a:r>
              <a:rPr lang="en-US" sz="2200" dirty="0">
                <a:solidFill>
                  <a:srgbClr val="00B0F0"/>
                </a:solidFill>
              </a:rPr>
              <a:t>DESCRIPTION</a:t>
            </a:r>
            <a:r>
              <a:rPr lang="en-US" sz="2200" i="1" dirty="0"/>
              <a:t> </a:t>
            </a:r>
            <a:r>
              <a:rPr lang="en-US" sz="2200" dirty="0"/>
              <a:t>field.</a:t>
            </a:r>
          </a:p>
          <a:p>
            <a:pPr marL="228600" lvl="1" indent="0">
              <a:buNone/>
            </a:pPr>
            <a:endParaRPr lang="en-US" sz="1800" dirty="0"/>
          </a:p>
          <a:p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9600" y="2971800"/>
            <a:ext cx="3964010" cy="35171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3693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This Look Right?</a:t>
            </a:r>
            <a:br>
              <a:rPr lang="en-US" dirty="0"/>
            </a:br>
            <a:r>
              <a:rPr lang="en-US" dirty="0"/>
              <a:t>Reviewing the Financials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</p:spTree>
    <p:extLst>
      <p:ext uri="{BB962C8B-B14F-4D97-AF65-F5344CB8AC3E}">
        <p14:creationId xmlns:p14="http://schemas.microsoft.com/office/powerpoint/2010/main" val="3697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Review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52400" y="1752600"/>
            <a:ext cx="8382000" cy="4800600"/>
          </a:xfrm>
        </p:spPr>
        <p:txBody>
          <a:bodyPr/>
          <a:lstStyle/>
          <a:p>
            <a:r>
              <a:rPr lang="en-US" sz="2200" dirty="0"/>
              <a:t>The accountant is responsible for the accuracy of the financial statements.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The accountant should be able to provide documentation or explanation supporting balance sheet account balances.  Documentation might include:</a:t>
            </a:r>
          </a:p>
          <a:p>
            <a:pPr lvl="2">
              <a:spcBef>
                <a:spcPts val="900"/>
              </a:spcBef>
            </a:pPr>
            <a:r>
              <a:rPr lang="en-US" sz="1600" dirty="0"/>
              <a:t>Bank reconciliations</a:t>
            </a:r>
          </a:p>
          <a:p>
            <a:pPr lvl="2">
              <a:spcBef>
                <a:spcPts val="900"/>
              </a:spcBef>
            </a:pPr>
            <a:r>
              <a:rPr lang="en-US" sz="1600" dirty="0"/>
              <a:t>A/R and A/P </a:t>
            </a:r>
            <a:r>
              <a:rPr lang="en-US" sz="1600" dirty="0" err="1"/>
              <a:t>agings</a:t>
            </a:r>
            <a:endParaRPr lang="en-US" sz="1600" dirty="0"/>
          </a:p>
          <a:p>
            <a:pPr lvl="2">
              <a:spcBef>
                <a:spcPts val="900"/>
              </a:spcBef>
            </a:pPr>
            <a:r>
              <a:rPr lang="en-US" sz="1600" dirty="0"/>
              <a:t>Loan documents</a:t>
            </a:r>
          </a:p>
          <a:p>
            <a:pPr lvl="2">
              <a:spcBef>
                <a:spcPts val="900"/>
              </a:spcBef>
            </a:pPr>
            <a:r>
              <a:rPr lang="en-US" sz="1600" dirty="0"/>
              <a:t>Supporting worksheets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Income (profit &amp; loss) statement accounts should appear reasonable overall.  The accountant should be able to provide explanations for any unusual balances.  </a:t>
            </a:r>
          </a:p>
        </p:txBody>
      </p:sp>
    </p:spTree>
    <p:extLst>
      <p:ext uri="{BB962C8B-B14F-4D97-AF65-F5344CB8AC3E}">
        <p14:creationId xmlns:p14="http://schemas.microsoft.com/office/powerpoint/2010/main" val="113690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Review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52400" y="1524000"/>
            <a:ext cx="8382000" cy="5029200"/>
          </a:xfrm>
        </p:spPr>
        <p:txBody>
          <a:bodyPr>
            <a:noAutofit/>
          </a:bodyPr>
          <a:lstStyle/>
          <a:p>
            <a:r>
              <a:rPr lang="en-US" sz="2200" dirty="0"/>
              <a:t>The accountant should review not only the accounts that </a:t>
            </a:r>
            <a:r>
              <a:rPr lang="en-US" sz="2200" b="1" dirty="0"/>
              <a:t>do </a:t>
            </a:r>
            <a:r>
              <a:rPr lang="en-US" sz="2200" dirty="0"/>
              <a:t>appear on the financials but also consider accounts that </a:t>
            </a:r>
            <a:r>
              <a:rPr lang="en-US" sz="2200" b="1" dirty="0"/>
              <a:t>don’t</a:t>
            </a:r>
            <a:r>
              <a:rPr lang="en-US" sz="2200" dirty="0"/>
              <a:t>, but likely </a:t>
            </a:r>
            <a:r>
              <a:rPr lang="en-US" sz="2200" b="1" dirty="0"/>
              <a:t>should </a:t>
            </a:r>
            <a:r>
              <a:rPr lang="en-US" sz="2200" dirty="0"/>
              <a:t>appear.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If there are fixed assets, there most likely should be depreciation expense and accumulated depreciation.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If there is debt, there most likely should be interest expense and possibly interest payable.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If certain expenses were paid at the end of the accounting period </a:t>
            </a:r>
            <a:r>
              <a:rPr lang="en-US" sz="1800" dirty="0" smtClean="0"/>
              <a:t> for </a:t>
            </a:r>
            <a:r>
              <a:rPr lang="en-US" sz="1800" dirty="0"/>
              <a:t>the next accounting period, there should be prepaid expense balances.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If customers paid in advance for services not yet performed, there should be unearned revenue accounts.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Prepaid accounts (assets) should not include expenses related to </a:t>
            </a:r>
            <a:r>
              <a:rPr lang="en-US" sz="1800" dirty="0" smtClean="0"/>
              <a:t>  the </a:t>
            </a:r>
            <a:r>
              <a:rPr lang="en-US" sz="1800" dirty="0"/>
              <a:t>current period.  Unearned revenue (liability accounts) should not include income earned during the current period.</a:t>
            </a:r>
          </a:p>
        </p:txBody>
      </p:sp>
    </p:spTree>
    <p:extLst>
      <p:ext uri="{BB962C8B-B14F-4D97-AF65-F5344CB8AC3E}">
        <p14:creationId xmlns:p14="http://schemas.microsoft.com/office/powerpoint/2010/main" val="25506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676400"/>
            <a:ext cx="8077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Tip #1</a:t>
            </a:r>
          </a:p>
          <a:p>
            <a:r>
              <a:rPr lang="en-US" sz="2200" dirty="0"/>
              <a:t>When you’re reviewing balance sheets and looking for errors, it helps to modify the balance sheet report dates to display beginning and ending dates. </a:t>
            </a:r>
          </a:p>
          <a:p>
            <a:pPr lvl="1"/>
            <a:r>
              <a:rPr lang="en-US" sz="1800" dirty="0"/>
              <a:t>The report numbers will still represent the balance at the end of  the period, but you’ll see all transactions within the period when you double-click the account balance.</a:t>
            </a:r>
            <a:endParaRPr lang="en-US" dirty="0"/>
          </a:p>
          <a:p>
            <a:pPr marL="0" indent="0">
              <a:spcBef>
                <a:spcPts val="180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Tip #2</a:t>
            </a:r>
          </a:p>
          <a:p>
            <a:r>
              <a:rPr lang="en-US" sz="2200" b="1" dirty="0"/>
              <a:t>Start</a:t>
            </a:r>
            <a:r>
              <a:rPr lang="en-US" sz="2200" dirty="0"/>
              <a:t> by looking for errors in accounts </a:t>
            </a:r>
            <a:r>
              <a:rPr lang="en-US" sz="2200" b="1" dirty="0"/>
              <a:t>other than </a:t>
            </a:r>
            <a:r>
              <a:rPr lang="en-US" sz="2200" dirty="0"/>
              <a:t>Cash, A/R, and A/P.</a:t>
            </a:r>
          </a:p>
          <a:p>
            <a:pPr lvl="1"/>
            <a:r>
              <a:rPr lang="en-US" sz="1800" dirty="0"/>
              <a:t>Errors are harder to find in accounts with large numbers of transactions.  If you can find and correct the error in the offset account, Cash, A/R, or A/P will be fixed as well.</a:t>
            </a:r>
          </a:p>
        </p:txBody>
      </p:sp>
    </p:spTree>
    <p:extLst>
      <p:ext uri="{BB962C8B-B14F-4D97-AF65-F5344CB8AC3E}">
        <p14:creationId xmlns:p14="http://schemas.microsoft.com/office/powerpoint/2010/main" val="297402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Statement Presentation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</p:spTree>
    <p:extLst>
      <p:ext uri="{BB962C8B-B14F-4D97-AF65-F5344CB8AC3E}">
        <p14:creationId xmlns:p14="http://schemas.microsoft.com/office/powerpoint/2010/main" val="32917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Financial statements should be presented in a way that draws the reader’s attention to the most significant accounts.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In general,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900" dirty="0"/>
              <a:t>Assets should be listed in order of liquidity.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900" dirty="0"/>
              <a:t>Liabilities should be listed in order of maturity (due date).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900" dirty="0"/>
              <a:t>Revenues should be listed in order of magnitude (high to low).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900" dirty="0"/>
              <a:t>Cost of goods sold should be listed in the same order as revenue (where applicable).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900" dirty="0"/>
              <a:t>Expenses should be listed in order of magnitude (high to low).</a:t>
            </a:r>
            <a:endParaRPr lang="en-US" dirty="0"/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sz="1700" dirty="0"/>
              <a:t>Categories first; expenses within categories next.</a:t>
            </a:r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sz="1700" dirty="0"/>
              <a:t>Some companies list depreciation (a non cash expense) and miscellaneous (containing multiple insignificant expenses) at the bottom.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In QBO, order of accounts can only be changed by changing the account numbers, if used.</a:t>
            </a:r>
          </a:p>
        </p:txBody>
      </p:sp>
    </p:spTree>
    <p:extLst>
      <p:ext uri="{BB962C8B-B14F-4D97-AF65-F5344CB8AC3E}">
        <p14:creationId xmlns:p14="http://schemas.microsoft.com/office/powerpoint/2010/main" val="222606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an Accounting Period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</p:spTree>
    <p:extLst>
      <p:ext uri="{BB962C8B-B14F-4D97-AF65-F5344CB8AC3E}">
        <p14:creationId xmlns:p14="http://schemas.microsoft.com/office/powerpoint/2010/main" val="121247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Accounts at Year-End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revenue and expense account balances are automatically transferred to equity by </a:t>
            </a:r>
            <a:r>
              <a:rPr lang="en-US" dirty="0" err="1"/>
              <a:t>QBO</a:t>
            </a:r>
            <a:r>
              <a:rPr lang="en-US" dirty="0"/>
              <a:t> based  on the fiscal year end identified by the user in </a:t>
            </a:r>
            <a:r>
              <a:rPr lang="en-US" dirty="0">
                <a:solidFill>
                  <a:srgbClr val="00B0F0"/>
                </a:solidFill>
              </a:rPr>
              <a:t>Account and Settings</a:t>
            </a:r>
            <a:r>
              <a:rPr lang="en-US" i="1" dirty="0"/>
              <a:t>.</a:t>
            </a:r>
          </a:p>
          <a:p>
            <a:pPr lvl="1">
              <a:spcBef>
                <a:spcPts val="900"/>
              </a:spcBef>
            </a:pPr>
            <a:r>
              <a:rPr lang="en-US" dirty="0"/>
              <a:t>In a sole proprietorship, revenue and expense accounts are closed to Owner’s Equity; in a corporation or partnership, the accounts are closed to Retained Earnings.</a:t>
            </a:r>
          </a:p>
          <a:p>
            <a:r>
              <a:rPr lang="en-US" dirty="0"/>
              <a:t>Users must create journal entries to close:</a:t>
            </a:r>
          </a:p>
          <a:p>
            <a:pPr lvl="1">
              <a:spcBef>
                <a:spcPts val="900"/>
              </a:spcBef>
            </a:pPr>
            <a:r>
              <a:rPr lang="en-US" dirty="0"/>
              <a:t>Owner’s contributions or distributions to Owner’s Equity in a sole proprietorship.</a:t>
            </a:r>
          </a:p>
          <a:p>
            <a:pPr lvl="1">
              <a:spcBef>
                <a:spcPts val="900"/>
              </a:spcBef>
            </a:pPr>
            <a:r>
              <a:rPr lang="en-US" dirty="0"/>
              <a:t>Dividends to Retained Earnings in a corporation.</a:t>
            </a:r>
          </a:p>
        </p:txBody>
      </p:sp>
    </p:spTree>
    <p:extLst>
      <p:ext uri="{BB962C8B-B14F-4D97-AF65-F5344CB8AC3E}">
        <p14:creationId xmlns:p14="http://schemas.microsoft.com/office/powerpoint/2010/main" val="122954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End-of-Period Activity</a:t>
            </a:r>
            <a:br>
              <a:rPr lang="en-US" dirty="0"/>
            </a:br>
            <a:r>
              <a:rPr lang="en-US" dirty="0"/>
              <a:t>(Service Company)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</p:spTree>
    <p:extLst>
      <p:ext uri="{BB962C8B-B14F-4D97-AF65-F5344CB8AC3E}">
        <p14:creationId xmlns:p14="http://schemas.microsoft.com/office/powerpoint/2010/main" val="326771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77203" cy="1676400"/>
          </a:xfrm>
        </p:spPr>
        <p:txBody>
          <a:bodyPr/>
          <a:lstStyle/>
          <a:p>
            <a:r>
              <a:rPr lang="en-US" sz="3200" dirty="0"/>
              <a:t>Closing the Books—</a:t>
            </a:r>
            <a:br>
              <a:rPr lang="en-US" sz="3200" dirty="0"/>
            </a:br>
            <a:r>
              <a:rPr lang="en-US" sz="3200" dirty="0"/>
              <a:t>End of an Accounting Period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Other </a:t>
            </a:r>
            <a:r>
              <a:rPr lang="en-US" sz="3200" dirty="0"/>
              <a:t>than Year End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905000"/>
            <a:ext cx="80772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Users can elect to “close” any accounting period to further transactions by entering a </a:t>
            </a:r>
            <a:r>
              <a:rPr lang="en-US" dirty="0">
                <a:solidFill>
                  <a:srgbClr val="00B0F0"/>
                </a:solidFill>
              </a:rPr>
              <a:t>closing date </a:t>
            </a:r>
            <a:r>
              <a:rPr lang="en-US" dirty="0" smtClean="0">
                <a:solidFill>
                  <a:srgbClr val="00B0F0"/>
                </a:solidFill>
              </a:rPr>
              <a:t>     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>
                <a:solidFill>
                  <a:srgbClr val="00B0F0"/>
                </a:solidFill>
              </a:rPr>
              <a:t>Advanced</a:t>
            </a:r>
            <a:r>
              <a:rPr lang="en-US" i="1" dirty="0"/>
              <a:t> </a:t>
            </a:r>
            <a:r>
              <a:rPr lang="en-US" dirty="0"/>
              <a:t>tab of </a:t>
            </a:r>
            <a:r>
              <a:rPr lang="en-US" dirty="0">
                <a:solidFill>
                  <a:srgbClr val="00B0F0"/>
                </a:solidFill>
              </a:rPr>
              <a:t>Account and Settings</a:t>
            </a:r>
            <a:r>
              <a:rPr lang="en-US" i="1" dirty="0"/>
              <a:t>.</a:t>
            </a:r>
          </a:p>
          <a:p>
            <a:pPr lvl="1">
              <a:spcBef>
                <a:spcPts val="9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00B0F0"/>
                </a:solidFill>
              </a:rPr>
              <a:t>Close the books                                                                           </a:t>
            </a:r>
            <a:r>
              <a:rPr lang="en-US" dirty="0"/>
              <a:t>setting must be turned on                                                                                      and a </a:t>
            </a:r>
            <a:r>
              <a:rPr lang="en-US" dirty="0">
                <a:solidFill>
                  <a:srgbClr val="00B0F0"/>
                </a:solidFill>
              </a:rPr>
              <a:t>Closing date                                                                     </a:t>
            </a:r>
            <a:r>
              <a:rPr lang="en-US" dirty="0"/>
              <a:t>entered.  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The user can elect to require a password before entries can be made to the closed period or can elect to simply have a warning message displayed before the entry is saved.</a:t>
            </a:r>
          </a:p>
        </p:txBody>
      </p:sp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xmlns="" id="{FF7AAC6E-F731-4006-8E6F-FE7EAB1D81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048000"/>
            <a:ext cx="3568700" cy="131602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130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071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Reconciling </a:t>
            </a:r>
            <a:br>
              <a:rPr lang="en-US" dirty="0"/>
            </a:br>
            <a:r>
              <a:rPr lang="en-US" dirty="0"/>
              <a:t>Bank and Credit Card Accounts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</p:spTree>
    <p:extLst>
      <p:ext uri="{BB962C8B-B14F-4D97-AF65-F5344CB8AC3E}">
        <p14:creationId xmlns:p14="http://schemas.microsoft.com/office/powerpoint/2010/main" val="69001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Reconciliation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600200"/>
            <a:ext cx="5181600" cy="48499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200" dirty="0"/>
              <a:t>The reconciliation tool can                         be accessed by clicking the                        on the icon bar and selecting </a:t>
            </a:r>
            <a:r>
              <a:rPr lang="en-US" sz="2200" dirty="0">
                <a:solidFill>
                  <a:srgbClr val="00B0F0"/>
                </a:solidFill>
              </a:rPr>
              <a:t>Reconcile</a:t>
            </a:r>
            <a:r>
              <a:rPr lang="en-US" sz="2200" dirty="0"/>
              <a:t>.</a:t>
            </a:r>
          </a:p>
          <a:p>
            <a:pPr>
              <a:spcBef>
                <a:spcPts val="2400"/>
              </a:spcBef>
            </a:pPr>
            <a:endParaRPr lang="en-US" sz="2200" dirty="0"/>
          </a:p>
          <a:p>
            <a:pPr>
              <a:spcBef>
                <a:spcPts val="2400"/>
              </a:spcBef>
            </a:pPr>
            <a:r>
              <a:rPr lang="en-US" sz="2200" dirty="0"/>
              <a:t>After a few introduction screens, the account to be reconciled is selected and the ending balance and date of the bank statement is entered.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4000" y="1752599"/>
            <a:ext cx="3066584" cy="14204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7685" y="3276600"/>
            <a:ext cx="2754315" cy="32664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0A262A8-75A6-41D0-BB1F-B620DB797E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981200"/>
            <a:ext cx="38735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10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5200" y="3300976"/>
            <a:ext cx="4891809" cy="31760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Reconciliations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676400"/>
            <a:ext cx="8305800" cy="4724400"/>
          </a:xfrm>
        </p:spPr>
        <p:txBody>
          <a:bodyPr/>
          <a:lstStyle/>
          <a:p>
            <a:r>
              <a:rPr lang="en-US" sz="2200" dirty="0"/>
              <a:t>All unreconciled cash transactions appear on the next screen.</a:t>
            </a:r>
          </a:p>
          <a:p>
            <a:r>
              <a:rPr lang="en-US" sz="2200" dirty="0"/>
              <a:t>Listed transactions appearing on the current bank statement should be toggled.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These transactions                                                                             </a:t>
            </a:r>
            <a:r>
              <a:rPr lang="en-US" sz="1800" dirty="0" err="1"/>
              <a:t>have”cleared</a:t>
            </a:r>
            <a:r>
              <a:rPr lang="en-US" sz="1800" dirty="0"/>
              <a:t>”                                                                                               the bank. 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When the account                                                                      is reconciled, the                                                       “difference” amount                                                               shows as 0.00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1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</a:t>
            </a:r>
            <a:r>
              <a:rPr lang="en-US" dirty="0" smtClean="0"/>
              <a:t>Reconciliations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81000" y="1752600"/>
            <a:ext cx="8077200" cy="4724400"/>
          </a:xfrm>
        </p:spPr>
        <p:txBody>
          <a:bodyPr>
            <a:noAutofit/>
          </a:bodyPr>
          <a:lstStyle/>
          <a:p>
            <a:r>
              <a:rPr lang="en-US" sz="2200" dirty="0"/>
              <a:t>Transactions can be added, edited, or deleted while the reconciliation is in process.  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The screen will automatically be updated.</a:t>
            </a:r>
          </a:p>
          <a:p>
            <a:endParaRPr lang="en-US" sz="2200" dirty="0"/>
          </a:p>
          <a:p>
            <a:r>
              <a:rPr lang="en-US" sz="2200" dirty="0"/>
              <a:t>Click </a:t>
            </a:r>
            <a:r>
              <a:rPr lang="en-US" sz="2200" dirty="0">
                <a:solidFill>
                  <a:srgbClr val="00B0F0"/>
                </a:solidFill>
              </a:rPr>
              <a:t>Save for later </a:t>
            </a:r>
            <a:r>
              <a:rPr lang="en-US" sz="2200" dirty="0"/>
              <a:t>(top right corner dropdown menu) to close the screen without completing the reconciliation.  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Cleared transactions, ending balances, etc. will be saved.</a:t>
            </a:r>
          </a:p>
          <a:p>
            <a:endParaRPr lang="en-US" sz="2200" dirty="0"/>
          </a:p>
          <a:p>
            <a:r>
              <a:rPr lang="en-US" sz="2200" dirty="0"/>
              <a:t>When the account is reconciled, select </a:t>
            </a:r>
            <a:r>
              <a:rPr lang="en-US" sz="2200" dirty="0">
                <a:solidFill>
                  <a:srgbClr val="00B0F0"/>
                </a:solidFill>
              </a:rPr>
              <a:t>Finish now </a:t>
            </a:r>
            <a:r>
              <a:rPr lang="en-US" sz="2200" dirty="0"/>
              <a:t>in the top right dropdown menu to complete the process.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6896" y="6583680"/>
            <a:ext cx="3950208" cy="274320"/>
          </a:xfrm>
        </p:spPr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</p:spTree>
    <p:extLst>
      <p:ext uri="{BB962C8B-B14F-4D97-AF65-F5344CB8AC3E}">
        <p14:creationId xmlns:p14="http://schemas.microsoft.com/office/powerpoint/2010/main" val="168128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10F9F2-40F0-4B2D-B12C-F9C43454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Reconciliation Warning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7808856-F1F5-4922-9DE7-DCD5F59C21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2CEB-F8A1-47B1-87A6-3A73B9D3786A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47B8478-4CD2-45FE-8796-4D098D82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57E9AF6-B684-477A-8E27-1A2E014879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It’s best not to click </a:t>
            </a:r>
            <a:r>
              <a:rPr lang="en-US" dirty="0">
                <a:solidFill>
                  <a:srgbClr val="00B0F0"/>
                </a:solidFill>
              </a:rPr>
              <a:t>Finish now </a:t>
            </a:r>
            <a:r>
              <a:rPr lang="en-US" dirty="0"/>
              <a:t>unless the difference is $0.00.   If you do, QBO will given you a warning. </a:t>
            </a:r>
            <a:r>
              <a:rPr lang="en-US" dirty="0" smtClean="0"/>
              <a:t>   </a:t>
            </a:r>
            <a:r>
              <a:rPr lang="en-US" dirty="0"/>
              <a:t>If you choose to continue, a journal entry for the unreconciled difference will be automatically created.  </a:t>
            </a:r>
          </a:p>
          <a:p>
            <a:r>
              <a:rPr lang="en-US" dirty="0"/>
              <a:t>The entry will debit or credit the account being reconciled with the difference.  The offset account is called </a:t>
            </a:r>
            <a:r>
              <a:rPr lang="en-US" dirty="0">
                <a:solidFill>
                  <a:srgbClr val="00B0F0"/>
                </a:solidFill>
              </a:rPr>
              <a:t>reconciliation discrepancy</a:t>
            </a:r>
            <a:r>
              <a:rPr lang="en-US" dirty="0"/>
              <a:t>.  That account would then have to be corrected later.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8382000" cy="4876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200" dirty="0"/>
              <a:t>Reconciling a credit card in QBO follows the same process just described for reconciling a bank account. 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credit card statement balance is entered along with any finance charges.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Charges and payments appearing on the statement are cleared on the </a:t>
            </a:r>
            <a:r>
              <a:rPr lang="en-US" sz="1800" dirty="0">
                <a:solidFill>
                  <a:srgbClr val="00B0F0"/>
                </a:solidFill>
              </a:rPr>
              <a:t>Reconcile</a:t>
            </a:r>
            <a:r>
              <a:rPr lang="en-US" sz="1800" dirty="0"/>
              <a:t> screen.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When the account is reconciled,                                              the user indicates in the final                                            dialog box whether the statement                                           balance should be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Paid now (full or partial payment)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Recorded as a </a:t>
            </a:r>
            <a:r>
              <a:rPr lang="en-US" sz="1800" dirty="0">
                <a:solidFill>
                  <a:srgbClr val="00B0F0"/>
                </a:solidFill>
              </a:rPr>
              <a:t>bill</a:t>
            </a:r>
            <a:r>
              <a:rPr lang="en-US" sz="1800" dirty="0"/>
              <a:t> for payment </a:t>
            </a:r>
            <a:r>
              <a:rPr lang="en-US" sz="1700" dirty="0"/>
              <a:t>later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581400"/>
            <a:ext cx="2667000" cy="21683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28600" y="5892225"/>
            <a:ext cx="8060055" cy="584775"/>
          </a:xfrm>
          <a:prstGeom prst="rect">
            <a:avLst/>
          </a:prstGeom>
          <a:solidFill>
            <a:srgbClr val="DCF0C6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795338" indent="-690563"/>
            <a:r>
              <a:rPr lang="en-US" sz="1600" dirty="0"/>
              <a:t>NOTE:  	Credit card balances cannot be paid using the </a:t>
            </a:r>
            <a:r>
              <a:rPr lang="en-US" sz="1600" b="1" dirty="0">
                <a:solidFill>
                  <a:srgbClr val="00B0F0"/>
                </a:solidFill>
              </a:rPr>
              <a:t>Pay Bills </a:t>
            </a:r>
            <a:r>
              <a:rPr lang="en-US" sz="1600" dirty="0"/>
              <a:t>feature unless    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rgbClr val="00B0F0"/>
                </a:solidFill>
              </a:rPr>
              <a:t>bill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has been created for the liability.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Card Reconciliation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CEB-F8A1-47B1-87A6-3A73B9D3786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6896" y="6583680"/>
            <a:ext cx="3950208" cy="274320"/>
          </a:xfrm>
        </p:spPr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</p:spTree>
    <p:extLst>
      <p:ext uri="{BB962C8B-B14F-4D97-AF65-F5344CB8AC3E}">
        <p14:creationId xmlns:p14="http://schemas.microsoft.com/office/powerpoint/2010/main" val="112995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Adjusting Journal Entries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©2021 Cambridge Business Publishers</a:t>
            </a:r>
          </a:p>
        </p:txBody>
      </p:sp>
    </p:spTree>
    <p:extLst>
      <p:ext uri="{BB962C8B-B14F-4D97-AF65-F5344CB8AC3E}">
        <p14:creationId xmlns:p14="http://schemas.microsoft.com/office/powerpoint/2010/main" val="118526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QBD 18">
      <a:dk1>
        <a:srgbClr val="000000"/>
      </a:dk1>
      <a:lt1>
        <a:srgbClr val="FFFFFF"/>
      </a:lt1>
      <a:dk2>
        <a:srgbClr val="17406D"/>
      </a:dk2>
      <a:lt2>
        <a:srgbClr val="FFFFFF"/>
      </a:lt2>
      <a:accent1>
        <a:srgbClr val="2584DD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1151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Savon</vt:lpstr>
      <vt:lpstr>PowerPoint Presentation</vt:lpstr>
      <vt:lpstr>End-of-Period Activity (Service Company)</vt:lpstr>
      <vt:lpstr>Reconciling  Bank and Credit Card Accounts</vt:lpstr>
      <vt:lpstr>Reconciliation Feature</vt:lpstr>
      <vt:lpstr>Bank Reconciliations</vt:lpstr>
      <vt:lpstr>Bank Reconciliations</vt:lpstr>
      <vt:lpstr>Bank Reconciliation Warning</vt:lpstr>
      <vt:lpstr>Credit Card Reconciliation</vt:lpstr>
      <vt:lpstr>Making Adjusting Journal Entries</vt:lpstr>
      <vt:lpstr>General Journal Entries</vt:lpstr>
      <vt:lpstr>Journal Entry Form</vt:lpstr>
      <vt:lpstr>Does This Look Right? Reviewing the Financials</vt:lpstr>
      <vt:lpstr>Last Review</vt:lpstr>
      <vt:lpstr>Last Review</vt:lpstr>
      <vt:lpstr>Tips</vt:lpstr>
      <vt:lpstr>Financial Statement Presentation</vt:lpstr>
      <vt:lpstr>Presentation</vt:lpstr>
      <vt:lpstr>Closing an Accounting Period</vt:lpstr>
      <vt:lpstr>Closing Accounts at Year-End</vt:lpstr>
      <vt:lpstr>Closing the Books— End of an Accounting Period  Other than Year End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Gayle Williams</dc:creator>
  <cp:lastModifiedBy>JP</cp:lastModifiedBy>
  <cp:revision>17</cp:revision>
  <dcterms:created xsi:type="dcterms:W3CDTF">2019-06-12T17:43:20Z</dcterms:created>
  <dcterms:modified xsi:type="dcterms:W3CDTF">2020-07-14T17:54:28Z</dcterms:modified>
</cp:coreProperties>
</file>