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2" r:id="rId1"/>
  </p:sldMasterIdLst>
  <p:notesMasterIdLst>
    <p:notesMasterId r:id="rId36"/>
  </p:notesMasterIdLst>
  <p:handoutMasterIdLst>
    <p:handoutMasterId r:id="rId37"/>
  </p:handoutMasterIdLst>
  <p:sldIdLst>
    <p:sldId id="317" r:id="rId2"/>
    <p:sldId id="261" r:id="rId3"/>
    <p:sldId id="262" r:id="rId4"/>
    <p:sldId id="263" r:id="rId5"/>
    <p:sldId id="264" r:id="rId6"/>
    <p:sldId id="306" r:id="rId7"/>
    <p:sldId id="265" r:id="rId8"/>
    <p:sldId id="307" r:id="rId9"/>
    <p:sldId id="266" r:id="rId10"/>
    <p:sldId id="308" r:id="rId11"/>
    <p:sldId id="268" r:id="rId12"/>
    <p:sldId id="298" r:id="rId13"/>
    <p:sldId id="299" r:id="rId14"/>
    <p:sldId id="309" r:id="rId15"/>
    <p:sldId id="310" r:id="rId16"/>
    <p:sldId id="303" r:id="rId17"/>
    <p:sldId id="304" r:id="rId18"/>
    <p:sldId id="305" r:id="rId19"/>
    <p:sldId id="297" r:id="rId20"/>
    <p:sldId id="269" r:id="rId21"/>
    <p:sldId id="302" r:id="rId22"/>
    <p:sldId id="311" r:id="rId23"/>
    <p:sldId id="287" r:id="rId24"/>
    <p:sldId id="312" r:id="rId25"/>
    <p:sldId id="313" r:id="rId26"/>
    <p:sldId id="314" r:id="rId27"/>
    <p:sldId id="276" r:id="rId28"/>
    <p:sldId id="277" r:id="rId29"/>
    <p:sldId id="315" r:id="rId30"/>
    <p:sldId id="279" r:id="rId31"/>
    <p:sldId id="280" r:id="rId32"/>
    <p:sldId id="285" r:id="rId33"/>
    <p:sldId id="286" r:id="rId34"/>
    <p:sldId id="316" r:id="rId3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CC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45" autoAdjust="0"/>
    <p:restoredTop sz="94674" autoAdjust="0"/>
  </p:normalViewPr>
  <p:slideViewPr>
    <p:cSldViewPr>
      <p:cViewPr>
        <p:scale>
          <a:sx n="80" d="100"/>
          <a:sy n="80" d="100"/>
        </p:scale>
        <p:origin x="-1253" y="-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yle Williams" userId="6ab5df13f295c5d0" providerId="LiveId" clId="{68AFF55F-70BB-4D4A-BD40-CA95501958F2}"/>
    <pc:docChg chg="custSel modSld">
      <pc:chgData name="Gayle Williams" userId="6ab5df13f295c5d0" providerId="LiveId" clId="{68AFF55F-70BB-4D4A-BD40-CA95501958F2}" dt="2020-07-15T06:51:09.320" v="593" actId="20577"/>
      <pc:docMkLst>
        <pc:docMk/>
      </pc:docMkLst>
      <pc:sldChg chg="modSp mod">
        <pc:chgData name="Gayle Williams" userId="6ab5df13f295c5d0" providerId="LiveId" clId="{68AFF55F-70BB-4D4A-BD40-CA95501958F2}" dt="2020-07-15T05:59:36.217" v="1" actId="20577"/>
        <pc:sldMkLst>
          <pc:docMk/>
          <pc:sldMk cId="1183838438" sldId="261"/>
        </pc:sldMkLst>
        <pc:spChg chg="mod">
          <ac:chgData name="Gayle Williams" userId="6ab5df13f295c5d0" providerId="LiveId" clId="{68AFF55F-70BB-4D4A-BD40-CA95501958F2}" dt="2020-07-15T05:59:36.217" v="1" actId="20577"/>
          <ac:spMkLst>
            <pc:docMk/>
            <pc:sldMk cId="1183838438" sldId="261"/>
            <ac:spMk id="3" creationId="{00000000-0000-0000-0000-000000000000}"/>
          </ac:spMkLst>
        </pc:spChg>
      </pc:sldChg>
      <pc:sldChg chg="modSp mod modAnim">
        <pc:chgData name="Gayle Williams" userId="6ab5df13f295c5d0" providerId="LiveId" clId="{68AFF55F-70BB-4D4A-BD40-CA95501958F2}" dt="2020-07-15T05:59:56.716" v="5" actId="20577"/>
        <pc:sldMkLst>
          <pc:docMk/>
          <pc:sldMk cId="1403124679" sldId="263"/>
        </pc:sldMkLst>
        <pc:spChg chg="mod">
          <ac:chgData name="Gayle Williams" userId="6ab5df13f295c5d0" providerId="LiveId" clId="{68AFF55F-70BB-4D4A-BD40-CA95501958F2}" dt="2020-07-15T05:59:56.716" v="5" actId="20577"/>
          <ac:spMkLst>
            <pc:docMk/>
            <pc:sldMk cId="1403124679" sldId="263"/>
            <ac:spMk id="5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06:19.188" v="36" actId="114"/>
        <pc:sldMkLst>
          <pc:docMk/>
          <pc:sldMk cId="1642288419" sldId="265"/>
        </pc:sldMkLst>
        <pc:spChg chg="mod">
          <ac:chgData name="Gayle Williams" userId="6ab5df13f295c5d0" providerId="LiveId" clId="{68AFF55F-70BB-4D4A-BD40-CA95501958F2}" dt="2020-07-15T06:05:54.109" v="34" actId="114"/>
          <ac:spMkLst>
            <pc:docMk/>
            <pc:sldMk cId="1642288419" sldId="265"/>
            <ac:spMk id="3" creationId="{00000000-0000-0000-0000-000000000000}"/>
          </ac:spMkLst>
        </pc:spChg>
        <pc:spChg chg="mod">
          <ac:chgData name="Gayle Williams" userId="6ab5df13f295c5d0" providerId="LiveId" clId="{68AFF55F-70BB-4D4A-BD40-CA95501958F2}" dt="2020-07-15T06:06:19.188" v="36" actId="114"/>
          <ac:spMkLst>
            <pc:docMk/>
            <pc:sldMk cId="1642288419" sldId="265"/>
            <ac:spMk id="5" creationId="{A7006F0B-0D6E-44D3-A8AA-280F23D8A33F}"/>
          </ac:spMkLst>
        </pc:spChg>
        <pc:picChg chg="mod">
          <ac:chgData name="Gayle Williams" userId="6ab5df13f295c5d0" providerId="LiveId" clId="{68AFF55F-70BB-4D4A-BD40-CA95501958F2}" dt="2020-07-15T06:06:04.199" v="35" actId="14826"/>
          <ac:picMkLst>
            <pc:docMk/>
            <pc:sldMk cId="1642288419" sldId="265"/>
            <ac:picMk id="7" creationId="{00000000-0000-0000-0000-000000000000}"/>
          </ac:picMkLst>
        </pc:picChg>
      </pc:sldChg>
      <pc:sldChg chg="modSp">
        <pc:chgData name="Gayle Williams" userId="6ab5df13f295c5d0" providerId="LiveId" clId="{68AFF55F-70BB-4D4A-BD40-CA95501958F2}" dt="2020-07-15T06:23:32.060" v="370" actId="6549"/>
        <pc:sldMkLst>
          <pc:docMk/>
          <pc:sldMk cId="65934102" sldId="269"/>
        </pc:sldMkLst>
        <pc:spChg chg="mod">
          <ac:chgData name="Gayle Williams" userId="6ab5df13f295c5d0" providerId="LiveId" clId="{68AFF55F-70BB-4D4A-BD40-CA95501958F2}" dt="2020-07-15T06:23:32.060" v="370" actId="6549"/>
          <ac:spMkLst>
            <pc:docMk/>
            <pc:sldMk cId="65934102" sldId="269"/>
            <ac:spMk id="5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40:30.569" v="535" actId="6549"/>
        <pc:sldMkLst>
          <pc:docMk/>
          <pc:sldMk cId="1044099811" sldId="277"/>
        </pc:sldMkLst>
        <pc:spChg chg="mod">
          <ac:chgData name="Gayle Williams" userId="6ab5df13f295c5d0" providerId="LiveId" clId="{68AFF55F-70BB-4D4A-BD40-CA95501958F2}" dt="2020-07-15T06:40:30.569" v="535" actId="6549"/>
          <ac:spMkLst>
            <pc:docMk/>
            <pc:sldMk cId="1044099811" sldId="277"/>
            <ac:spMk id="5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49:01.302" v="588" actId="114"/>
        <pc:sldMkLst>
          <pc:docMk/>
          <pc:sldMk cId="1588360326" sldId="279"/>
        </pc:sldMkLst>
        <pc:spChg chg="mod">
          <ac:chgData name="Gayle Williams" userId="6ab5df13f295c5d0" providerId="LiveId" clId="{68AFF55F-70BB-4D4A-BD40-CA95501958F2}" dt="2020-07-15T06:49:01.302" v="588" actId="114"/>
          <ac:spMkLst>
            <pc:docMk/>
            <pc:sldMk cId="1588360326" sldId="279"/>
            <ac:spMk id="3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49:39.680" v="590" actId="114"/>
        <pc:sldMkLst>
          <pc:docMk/>
          <pc:sldMk cId="202783225" sldId="280"/>
        </pc:sldMkLst>
        <pc:spChg chg="mod">
          <ac:chgData name="Gayle Williams" userId="6ab5df13f295c5d0" providerId="LiveId" clId="{68AFF55F-70BB-4D4A-BD40-CA95501958F2}" dt="2020-07-15T06:49:39.680" v="590" actId="114"/>
          <ac:spMkLst>
            <pc:docMk/>
            <pc:sldMk cId="202783225" sldId="280"/>
            <ac:spMk id="3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51:09.320" v="593" actId="20577"/>
        <pc:sldMkLst>
          <pc:docMk/>
          <pc:sldMk cId="2033637097" sldId="286"/>
        </pc:sldMkLst>
        <pc:spChg chg="mod">
          <ac:chgData name="Gayle Williams" userId="6ab5df13f295c5d0" providerId="LiveId" clId="{68AFF55F-70BB-4D4A-BD40-CA95501958F2}" dt="2020-07-15T06:51:09.320" v="593" actId="20577"/>
          <ac:spMkLst>
            <pc:docMk/>
            <pc:sldMk cId="2033637097" sldId="286"/>
            <ac:spMk id="5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12:56.501" v="147" actId="114"/>
        <pc:sldMkLst>
          <pc:docMk/>
          <pc:sldMk cId="2564834682" sldId="298"/>
        </pc:sldMkLst>
        <pc:spChg chg="mod">
          <ac:chgData name="Gayle Williams" userId="6ab5df13f295c5d0" providerId="LiveId" clId="{68AFF55F-70BB-4D4A-BD40-CA95501958F2}" dt="2020-07-15T06:12:56.501" v="147" actId="114"/>
          <ac:spMkLst>
            <pc:docMk/>
            <pc:sldMk cId="2564834682" sldId="298"/>
            <ac:spMk id="5" creationId="{00000000-0000-0000-0000-000000000000}"/>
          </ac:spMkLst>
        </pc:spChg>
      </pc:sldChg>
      <pc:sldChg chg="modSp mod modAnim">
        <pc:chgData name="Gayle Williams" userId="6ab5df13f295c5d0" providerId="LiveId" clId="{68AFF55F-70BB-4D4A-BD40-CA95501958F2}" dt="2020-07-15T06:15:04.211" v="202" actId="207"/>
        <pc:sldMkLst>
          <pc:docMk/>
          <pc:sldMk cId="1340249087" sldId="299"/>
        </pc:sldMkLst>
        <pc:spChg chg="mod">
          <ac:chgData name="Gayle Williams" userId="6ab5df13f295c5d0" providerId="LiveId" clId="{68AFF55F-70BB-4D4A-BD40-CA95501958F2}" dt="2020-07-15T06:15:04.211" v="202" actId="207"/>
          <ac:spMkLst>
            <pc:docMk/>
            <pc:sldMk cId="1340249087" sldId="299"/>
            <ac:spMk id="5" creationId="{00000000-0000-0000-0000-000000000000}"/>
          </ac:spMkLst>
        </pc:spChg>
        <pc:picChg chg="mod">
          <ac:chgData name="Gayle Williams" userId="6ab5df13f295c5d0" providerId="LiveId" clId="{68AFF55F-70BB-4D4A-BD40-CA95501958F2}" dt="2020-07-15T06:14:32.330" v="160" actId="1076"/>
          <ac:picMkLst>
            <pc:docMk/>
            <pc:sldMk cId="1340249087" sldId="299"/>
            <ac:picMk id="7" creationId="{5AAFFD70-4D77-432E-BE8A-DA2B1E5802A9}"/>
          </ac:picMkLst>
        </pc:picChg>
      </pc:sldChg>
      <pc:sldChg chg="modSp mod modAnim">
        <pc:chgData name="Gayle Williams" userId="6ab5df13f295c5d0" providerId="LiveId" clId="{68AFF55F-70BB-4D4A-BD40-CA95501958F2}" dt="2020-07-15T06:32:17.332" v="498" actId="207"/>
        <pc:sldMkLst>
          <pc:docMk/>
          <pc:sldMk cId="4068842398" sldId="302"/>
        </pc:sldMkLst>
        <pc:spChg chg="mod">
          <ac:chgData name="Gayle Williams" userId="6ab5df13f295c5d0" providerId="LiveId" clId="{68AFF55F-70BB-4D4A-BD40-CA95501958F2}" dt="2020-07-15T06:32:17.332" v="498" actId="207"/>
          <ac:spMkLst>
            <pc:docMk/>
            <pc:sldMk cId="4068842398" sldId="302"/>
            <ac:spMk id="5" creationId="{C3DF8D85-6CBB-4E0D-8525-4FF7078EE998}"/>
          </ac:spMkLst>
        </pc:spChg>
        <pc:spChg chg="mod">
          <ac:chgData name="Gayle Williams" userId="6ab5df13f295c5d0" providerId="LiveId" clId="{68AFF55F-70BB-4D4A-BD40-CA95501958F2}" dt="2020-07-15T06:23:42.549" v="372" actId="114"/>
          <ac:spMkLst>
            <pc:docMk/>
            <pc:sldMk cId="4068842398" sldId="302"/>
            <ac:spMk id="6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21:31.779" v="353" actId="207"/>
        <pc:sldMkLst>
          <pc:docMk/>
          <pc:sldMk cId="1570210896" sldId="304"/>
        </pc:sldMkLst>
        <pc:spChg chg="mod">
          <ac:chgData name="Gayle Williams" userId="6ab5df13f295c5d0" providerId="LiveId" clId="{68AFF55F-70BB-4D4A-BD40-CA95501958F2}" dt="2020-07-15T06:21:31.779" v="353" actId="207"/>
          <ac:spMkLst>
            <pc:docMk/>
            <pc:sldMk cId="1570210896" sldId="304"/>
            <ac:spMk id="5" creationId="{722CF5A6-A8E5-4E7F-976B-C58B94B2FE18}"/>
          </ac:spMkLst>
        </pc:spChg>
      </pc:sldChg>
      <pc:sldChg chg="modSp">
        <pc:chgData name="Gayle Williams" userId="6ab5df13f295c5d0" providerId="LiveId" clId="{68AFF55F-70BB-4D4A-BD40-CA95501958F2}" dt="2020-07-15T06:22:25.519" v="357" actId="114"/>
        <pc:sldMkLst>
          <pc:docMk/>
          <pc:sldMk cId="637843440" sldId="305"/>
        </pc:sldMkLst>
        <pc:spChg chg="mod">
          <ac:chgData name="Gayle Williams" userId="6ab5df13f295c5d0" providerId="LiveId" clId="{68AFF55F-70BB-4D4A-BD40-CA95501958F2}" dt="2020-07-15T06:22:25.519" v="357" actId="114"/>
          <ac:spMkLst>
            <pc:docMk/>
            <pc:sldMk cId="637843440" sldId="305"/>
            <ac:spMk id="5" creationId="{30587DC7-3755-4B26-BA2B-FFFA0B6AB024}"/>
          </ac:spMkLst>
        </pc:spChg>
      </pc:sldChg>
      <pc:sldChg chg="addSp delSp modSp mod modAnim">
        <pc:chgData name="Gayle Williams" userId="6ab5df13f295c5d0" providerId="LiveId" clId="{68AFF55F-70BB-4D4A-BD40-CA95501958F2}" dt="2020-07-15T06:04:27.186" v="31" actId="14100"/>
        <pc:sldMkLst>
          <pc:docMk/>
          <pc:sldMk cId="810681845" sldId="306"/>
        </pc:sldMkLst>
        <pc:spChg chg="mod">
          <ac:chgData name="Gayle Williams" userId="6ab5df13f295c5d0" providerId="LiveId" clId="{68AFF55F-70BB-4D4A-BD40-CA95501958F2}" dt="2020-07-15T06:02:16.787" v="11" actId="5793"/>
          <ac:spMkLst>
            <pc:docMk/>
            <pc:sldMk cId="810681845" sldId="306"/>
            <ac:spMk id="5" creationId="{00000000-0000-0000-0000-000000000000}"/>
          </ac:spMkLst>
        </pc:spChg>
        <pc:picChg chg="del">
          <ac:chgData name="Gayle Williams" userId="6ab5df13f295c5d0" providerId="LiveId" clId="{68AFF55F-70BB-4D4A-BD40-CA95501958F2}" dt="2020-07-15T06:00:59.111" v="9" actId="478"/>
          <ac:picMkLst>
            <pc:docMk/>
            <pc:sldMk cId="810681845" sldId="306"/>
            <ac:picMk id="6" creationId="{00000000-0000-0000-0000-000000000000}"/>
          </ac:picMkLst>
        </pc:picChg>
        <pc:picChg chg="add mod">
          <ac:chgData name="Gayle Williams" userId="6ab5df13f295c5d0" providerId="LiveId" clId="{68AFF55F-70BB-4D4A-BD40-CA95501958F2}" dt="2020-07-15T06:02:52.234" v="17" actId="692"/>
          <ac:picMkLst>
            <pc:docMk/>
            <pc:sldMk cId="810681845" sldId="306"/>
            <ac:picMk id="8" creationId="{54E2811D-9EAA-4C38-ADE7-7A47AD22ECEA}"/>
          </ac:picMkLst>
        </pc:picChg>
        <pc:picChg chg="add mod">
          <ac:chgData name="Gayle Williams" userId="6ab5df13f295c5d0" providerId="LiveId" clId="{68AFF55F-70BB-4D4A-BD40-CA95501958F2}" dt="2020-07-15T06:03:58.833" v="23" actId="1076"/>
          <ac:picMkLst>
            <pc:docMk/>
            <pc:sldMk cId="810681845" sldId="306"/>
            <ac:picMk id="10" creationId="{BF9BEF69-FA6D-4EDE-B07D-2468549BE147}"/>
          </ac:picMkLst>
        </pc:picChg>
        <pc:cxnChg chg="add mod">
          <ac:chgData name="Gayle Williams" userId="6ab5df13f295c5d0" providerId="LiveId" clId="{68AFF55F-70BB-4D4A-BD40-CA95501958F2}" dt="2020-07-15T06:04:27.186" v="31" actId="14100"/>
          <ac:cxnSpMkLst>
            <pc:docMk/>
            <pc:sldMk cId="810681845" sldId="306"/>
            <ac:cxnSpMk id="12" creationId="{4EA23770-07D0-4F1D-829D-8B058E6BE844}"/>
          </ac:cxnSpMkLst>
        </pc:cxnChg>
      </pc:sldChg>
      <pc:sldChg chg="modSp mod">
        <pc:chgData name="Gayle Williams" userId="6ab5df13f295c5d0" providerId="LiveId" clId="{68AFF55F-70BB-4D4A-BD40-CA95501958F2}" dt="2020-07-15T06:07:30.705" v="42" actId="14100"/>
        <pc:sldMkLst>
          <pc:docMk/>
          <pc:sldMk cId="3347548190" sldId="307"/>
        </pc:sldMkLst>
        <pc:spChg chg="mod">
          <ac:chgData name="Gayle Williams" userId="6ab5df13f295c5d0" providerId="LiveId" clId="{68AFF55F-70BB-4D4A-BD40-CA95501958F2}" dt="2020-07-15T06:07:30.705" v="42" actId="14100"/>
          <ac:spMkLst>
            <pc:docMk/>
            <pc:sldMk cId="3347548190" sldId="307"/>
            <ac:spMk id="5" creationId="{00000000-0000-0000-0000-000000000000}"/>
          </ac:spMkLst>
        </pc:spChg>
        <pc:picChg chg="mod">
          <ac:chgData name="Gayle Williams" userId="6ab5df13f295c5d0" providerId="LiveId" clId="{68AFF55F-70BB-4D4A-BD40-CA95501958F2}" dt="2020-07-15T06:07:06.123" v="39" actId="14100"/>
          <ac:picMkLst>
            <pc:docMk/>
            <pc:sldMk cId="3347548190" sldId="307"/>
            <ac:picMk id="6" creationId="{FAC50669-7D53-4150-A694-B02E9D836425}"/>
          </ac:picMkLst>
        </pc:picChg>
      </pc:sldChg>
      <pc:sldChg chg="modSp mod">
        <pc:chgData name="Gayle Williams" userId="6ab5df13f295c5d0" providerId="LiveId" clId="{68AFF55F-70BB-4D4A-BD40-CA95501958F2}" dt="2020-07-15T06:12:35.066" v="145" actId="1076"/>
        <pc:sldMkLst>
          <pc:docMk/>
          <pc:sldMk cId="939811934" sldId="308"/>
        </pc:sldMkLst>
        <pc:spChg chg="mod">
          <ac:chgData name="Gayle Williams" userId="6ab5df13f295c5d0" providerId="LiveId" clId="{68AFF55F-70BB-4D4A-BD40-CA95501958F2}" dt="2020-07-15T06:10:50.322" v="46" actId="207"/>
          <ac:spMkLst>
            <pc:docMk/>
            <pc:sldMk cId="939811934" sldId="308"/>
            <ac:spMk id="2" creationId="{00000000-0000-0000-0000-000000000000}"/>
          </ac:spMkLst>
        </pc:spChg>
        <pc:spChg chg="mod">
          <ac:chgData name="Gayle Williams" userId="6ab5df13f295c5d0" providerId="LiveId" clId="{68AFF55F-70BB-4D4A-BD40-CA95501958F2}" dt="2020-07-15T06:12:04.616" v="143" actId="27636"/>
          <ac:spMkLst>
            <pc:docMk/>
            <pc:sldMk cId="939811934" sldId="308"/>
            <ac:spMk id="5" creationId="{00000000-0000-0000-0000-000000000000}"/>
          </ac:spMkLst>
        </pc:spChg>
        <pc:picChg chg="mod ord">
          <ac:chgData name="Gayle Williams" userId="6ab5df13f295c5d0" providerId="LiveId" clId="{68AFF55F-70BB-4D4A-BD40-CA95501958F2}" dt="2020-07-15T06:12:35.066" v="145" actId="1076"/>
          <ac:picMkLst>
            <pc:docMk/>
            <pc:sldMk cId="939811934" sldId="308"/>
            <ac:picMk id="6" creationId="{3E510C69-FF00-4273-9C6D-37992646F584}"/>
          </ac:picMkLst>
        </pc:picChg>
      </pc:sldChg>
      <pc:sldChg chg="modSp mod">
        <pc:chgData name="Gayle Williams" userId="6ab5df13f295c5d0" providerId="LiveId" clId="{68AFF55F-70BB-4D4A-BD40-CA95501958F2}" dt="2020-07-15T06:19:35.406" v="318" actId="20577"/>
        <pc:sldMkLst>
          <pc:docMk/>
          <pc:sldMk cId="991723432" sldId="309"/>
        </pc:sldMkLst>
        <pc:spChg chg="mod">
          <ac:chgData name="Gayle Williams" userId="6ab5df13f295c5d0" providerId="LiveId" clId="{68AFF55F-70BB-4D4A-BD40-CA95501958F2}" dt="2020-07-15T06:19:35.406" v="318" actId="20577"/>
          <ac:spMkLst>
            <pc:docMk/>
            <pc:sldMk cId="991723432" sldId="309"/>
            <ac:spMk id="5" creationId="{00000000-0000-0000-0000-000000000000}"/>
          </ac:spMkLst>
        </pc:spChg>
        <pc:picChg chg="mod ord">
          <ac:chgData name="Gayle Williams" userId="6ab5df13f295c5d0" providerId="LiveId" clId="{68AFF55F-70BB-4D4A-BD40-CA95501958F2}" dt="2020-07-15T06:17:37.283" v="208" actId="14826"/>
          <ac:picMkLst>
            <pc:docMk/>
            <pc:sldMk cId="991723432" sldId="309"/>
            <ac:picMk id="6" creationId="{33BD2304-4828-4198-94A8-862DE43275F2}"/>
          </ac:picMkLst>
        </pc:picChg>
      </pc:sldChg>
      <pc:sldChg chg="modSp mod">
        <pc:chgData name="Gayle Williams" userId="6ab5df13f295c5d0" providerId="LiveId" clId="{68AFF55F-70BB-4D4A-BD40-CA95501958F2}" dt="2020-07-15T06:20:35.643" v="352" actId="20577"/>
        <pc:sldMkLst>
          <pc:docMk/>
          <pc:sldMk cId="3734560953" sldId="310"/>
        </pc:sldMkLst>
        <pc:spChg chg="mod">
          <ac:chgData name="Gayle Williams" userId="6ab5df13f295c5d0" providerId="LiveId" clId="{68AFF55F-70BB-4D4A-BD40-CA95501958F2}" dt="2020-07-15T06:20:35.643" v="352" actId="20577"/>
          <ac:spMkLst>
            <pc:docMk/>
            <pc:sldMk cId="3734560953" sldId="310"/>
            <ac:spMk id="5" creationId="{00000000-0000-0000-0000-000000000000}"/>
          </ac:spMkLst>
        </pc:spChg>
      </pc:sldChg>
      <pc:sldChg chg="modSp">
        <pc:chgData name="Gayle Williams" userId="6ab5df13f295c5d0" providerId="LiveId" clId="{68AFF55F-70BB-4D4A-BD40-CA95501958F2}" dt="2020-07-15T06:33:20.348" v="505" actId="207"/>
        <pc:sldMkLst>
          <pc:docMk/>
          <pc:sldMk cId="409039208" sldId="311"/>
        </pc:sldMkLst>
        <pc:spChg chg="mod">
          <ac:chgData name="Gayle Williams" userId="6ab5df13f295c5d0" providerId="LiveId" clId="{68AFF55F-70BB-4D4A-BD40-CA95501958F2}" dt="2020-07-15T06:33:20.348" v="505" actId="207"/>
          <ac:spMkLst>
            <pc:docMk/>
            <pc:sldMk cId="409039208" sldId="311"/>
            <ac:spMk id="5" creationId="{00000000-0000-0000-0000-000000000000}"/>
          </ac:spMkLst>
        </pc:spChg>
      </pc:sldChg>
      <pc:sldChg chg="addSp modSp mod">
        <pc:chgData name="Gayle Williams" userId="6ab5df13f295c5d0" providerId="LiveId" clId="{68AFF55F-70BB-4D4A-BD40-CA95501958F2}" dt="2020-07-15T06:37:27.766" v="522" actId="114"/>
        <pc:sldMkLst>
          <pc:docMk/>
          <pc:sldMk cId="3840121296" sldId="312"/>
        </pc:sldMkLst>
        <pc:spChg chg="mod">
          <ac:chgData name="Gayle Williams" userId="6ab5df13f295c5d0" providerId="LiveId" clId="{68AFF55F-70BB-4D4A-BD40-CA95501958F2}" dt="2020-07-15T06:37:27.766" v="522" actId="114"/>
          <ac:spMkLst>
            <pc:docMk/>
            <pc:sldMk cId="3840121296" sldId="312"/>
            <ac:spMk id="5" creationId="{00000000-0000-0000-0000-000000000000}"/>
          </ac:spMkLst>
        </pc:spChg>
        <pc:picChg chg="add mod">
          <ac:chgData name="Gayle Williams" userId="6ab5df13f295c5d0" providerId="LiveId" clId="{68AFF55F-70BB-4D4A-BD40-CA95501958F2}" dt="2020-07-15T06:37:06.971" v="515" actId="1076"/>
          <ac:picMkLst>
            <pc:docMk/>
            <pc:sldMk cId="3840121296" sldId="312"/>
            <ac:picMk id="8" creationId="{A07F39BB-2836-4052-BF57-DDB80875CF7B}"/>
          </ac:picMkLst>
        </pc:picChg>
      </pc:sldChg>
      <pc:sldChg chg="modSp mod">
        <pc:chgData name="Gayle Williams" userId="6ab5df13f295c5d0" providerId="LiveId" clId="{68AFF55F-70BB-4D4A-BD40-CA95501958F2}" dt="2020-07-15T06:39:32.741" v="529" actId="114"/>
        <pc:sldMkLst>
          <pc:docMk/>
          <pc:sldMk cId="1314721662" sldId="313"/>
        </pc:sldMkLst>
        <pc:spChg chg="mod">
          <ac:chgData name="Gayle Williams" userId="6ab5df13f295c5d0" providerId="LiveId" clId="{68AFF55F-70BB-4D4A-BD40-CA95501958F2}" dt="2020-07-15T06:39:32.741" v="529" actId="114"/>
          <ac:spMkLst>
            <pc:docMk/>
            <pc:sldMk cId="1314721662" sldId="313"/>
            <ac:spMk id="2" creationId="{00000000-0000-0000-0000-000000000000}"/>
          </ac:spMkLst>
        </pc:spChg>
        <pc:spChg chg="mod">
          <ac:chgData name="Gayle Williams" userId="6ab5df13f295c5d0" providerId="LiveId" clId="{68AFF55F-70BB-4D4A-BD40-CA95501958F2}" dt="2020-07-15T06:39:15.880" v="527" actId="6549"/>
          <ac:spMkLst>
            <pc:docMk/>
            <pc:sldMk cId="1314721662" sldId="313"/>
            <ac:spMk id="5" creationId="{00000000-0000-0000-0000-000000000000}"/>
          </ac:spMkLst>
        </pc:spChg>
      </pc:sldChg>
      <pc:sldChg chg="modSp mod">
        <pc:chgData name="Gayle Williams" userId="6ab5df13f295c5d0" providerId="LiveId" clId="{68AFF55F-70BB-4D4A-BD40-CA95501958F2}" dt="2020-07-15T06:40:10.801" v="533" actId="114"/>
        <pc:sldMkLst>
          <pc:docMk/>
          <pc:sldMk cId="4235234105" sldId="314"/>
        </pc:sldMkLst>
        <pc:spChg chg="mod">
          <ac:chgData name="Gayle Williams" userId="6ab5df13f295c5d0" providerId="LiveId" clId="{68AFF55F-70BB-4D4A-BD40-CA95501958F2}" dt="2020-07-15T06:39:42.749" v="531" actId="114"/>
          <ac:spMkLst>
            <pc:docMk/>
            <pc:sldMk cId="4235234105" sldId="314"/>
            <ac:spMk id="2" creationId="{00000000-0000-0000-0000-000000000000}"/>
          </ac:spMkLst>
        </pc:spChg>
        <pc:spChg chg="mod">
          <ac:chgData name="Gayle Williams" userId="6ab5df13f295c5d0" providerId="LiveId" clId="{68AFF55F-70BB-4D4A-BD40-CA95501958F2}" dt="2020-07-15T06:40:10.801" v="533" actId="114"/>
          <ac:spMkLst>
            <pc:docMk/>
            <pc:sldMk cId="4235234105" sldId="314"/>
            <ac:spMk id="5" creationId="{00000000-0000-0000-0000-000000000000}"/>
          </ac:spMkLst>
        </pc:spChg>
      </pc:sldChg>
      <pc:sldChg chg="modSp mod">
        <pc:chgData name="Gayle Williams" userId="6ab5df13f295c5d0" providerId="LiveId" clId="{68AFF55F-70BB-4D4A-BD40-CA95501958F2}" dt="2020-07-15T06:47:35.845" v="559" actId="20577"/>
        <pc:sldMkLst>
          <pc:docMk/>
          <pc:sldMk cId="2519205361" sldId="315"/>
        </pc:sldMkLst>
        <pc:spChg chg="mod">
          <ac:chgData name="Gayle Williams" userId="6ab5df13f295c5d0" providerId="LiveId" clId="{68AFF55F-70BB-4D4A-BD40-CA95501958F2}" dt="2020-07-15T06:47:35.845" v="559" actId="20577"/>
          <ac:spMkLst>
            <pc:docMk/>
            <pc:sldMk cId="2519205361" sldId="315"/>
            <ac:spMk id="5" creationId="{00000000-0000-0000-0000-000000000000}"/>
          </ac:spMkLst>
        </pc:spChg>
        <pc:picChg chg="mod ord">
          <ac:chgData name="Gayle Williams" userId="6ab5df13f295c5d0" providerId="LiveId" clId="{68AFF55F-70BB-4D4A-BD40-CA95501958F2}" dt="2020-07-15T06:45:43.907" v="540" actId="1076"/>
          <ac:picMkLst>
            <pc:docMk/>
            <pc:sldMk cId="2519205361" sldId="315"/>
            <ac:picMk id="6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DFDC8F-95B2-452B-AFE3-654113702AE2}" type="datetimeFigureOut">
              <a:rPr lang="en-US" smtClean="0"/>
              <a:t>7/15/2020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EDEB73A-ECB6-4A03-A04B-855DFD0D77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2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C790EC5-ADEA-44BD-9791-E2BBE73E1A50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5E307D-5EDD-4D68-8746-DE67EB7B28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09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304800" y="5256459"/>
            <a:ext cx="5105400" cy="12967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Gayle Williams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Sacramento City College</a:t>
            </a:r>
          </a:p>
          <a:p>
            <a:pPr>
              <a:spcBef>
                <a:spcPts val="1200"/>
              </a:spcBef>
            </a:pPr>
            <a:r>
              <a:rPr lang="en-US" i="1" dirty="0">
                <a:solidFill>
                  <a:srgbClr val="000000"/>
                </a:solidFill>
              </a:rPr>
              <a:t>Jennifer Johnson</a:t>
            </a:r>
          </a:p>
          <a:p>
            <a:r>
              <a:rPr lang="en-US" sz="1400" i="1" dirty="0">
                <a:solidFill>
                  <a:srgbClr val="000000"/>
                </a:solidFill>
              </a:rPr>
              <a:t>University of Texas at Dallas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04799" y="2743199"/>
            <a:ext cx="4829081" cy="2465989"/>
            <a:chOff x="4191000" y="1981199"/>
            <a:chExt cx="4427337" cy="2465989"/>
          </a:xfrm>
        </p:grpSpPr>
        <p:sp>
          <p:nvSpPr>
            <p:cNvPr id="14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7753898" y="2141034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17" name="Title 1"/>
          <p:cNvSpPr txBox="1">
            <a:spLocks/>
          </p:cNvSpPr>
          <p:nvPr userDrawn="1"/>
        </p:nvSpPr>
        <p:spPr>
          <a:xfrm>
            <a:off x="304800" y="1447800"/>
            <a:ext cx="54102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6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19" y="1753989"/>
            <a:ext cx="3691281" cy="46819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7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343400" y="5638800"/>
            <a:ext cx="4419600" cy="810611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2000" dirty="0">
                <a:solidFill>
                  <a:srgbClr val="000000"/>
                </a:solidFill>
              </a:rPr>
              <a:t>Cambridge Business Publishers</a:t>
            </a:r>
          </a:p>
          <a:p>
            <a:pPr algn="r"/>
            <a:r>
              <a:rPr lang="en-US" sz="1600" i="1" dirty="0">
                <a:solidFill>
                  <a:srgbClr val="000000"/>
                </a:solidFill>
              </a:rPr>
              <a:t>www.cambridgepub.com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>
            <a:off x="0" y="67818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3962399" y="2971799"/>
            <a:ext cx="5001402" cy="2465989"/>
            <a:chOff x="4191000" y="1981199"/>
            <a:chExt cx="4585322" cy="2465989"/>
          </a:xfrm>
        </p:grpSpPr>
        <p:sp>
          <p:nvSpPr>
            <p:cNvPr id="23" name="Title 1"/>
            <p:cNvSpPr txBox="1">
              <a:spLocks/>
            </p:cNvSpPr>
            <p:nvPr userDrawn="1"/>
          </p:nvSpPr>
          <p:spPr>
            <a:xfrm>
              <a:off x="4191000" y="1981199"/>
              <a:ext cx="4427337" cy="246598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5400" dirty="0">
                  <a:solidFill>
                    <a:srgbClr val="92D050"/>
                  </a:solidFill>
                </a:rPr>
                <a:t>QuickBooks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92D050"/>
                  </a:solidFill>
                </a:rPr>
                <a:t>Online </a:t>
              </a:r>
            </a:p>
            <a:p>
              <a:pPr algn="r">
                <a:lnSpc>
                  <a:spcPct val="80000"/>
                </a:lnSpc>
              </a:pPr>
              <a:r>
                <a:rPr lang="en-US" sz="5400" dirty="0">
                  <a:solidFill>
                    <a:srgbClr val="0070C0"/>
                  </a:solidFill>
                </a:rPr>
                <a:t>2020 UPDATE</a:t>
              </a:r>
            </a:p>
          </p:txBody>
        </p:sp>
        <p:sp>
          <p:nvSpPr>
            <p:cNvPr id="24" name="Title 1"/>
            <p:cNvSpPr txBox="1">
              <a:spLocks/>
            </p:cNvSpPr>
            <p:nvPr userDrawn="1"/>
          </p:nvSpPr>
          <p:spPr>
            <a:xfrm>
              <a:off x="8242922" y="2145216"/>
              <a:ext cx="533400" cy="52178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b="1" kern="1200" cap="none" spc="-10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en-US" sz="2000" dirty="0">
                  <a:solidFill>
                    <a:srgbClr val="92D050"/>
                  </a:solidFill>
                </a:rPr>
                <a:t>®</a:t>
              </a:r>
            </a:p>
          </p:txBody>
        </p:sp>
      </p:grpSp>
      <p:sp>
        <p:nvSpPr>
          <p:cNvPr id="25" name="Title 1"/>
          <p:cNvSpPr txBox="1">
            <a:spLocks/>
          </p:cNvSpPr>
          <p:nvPr userDrawn="1"/>
        </p:nvSpPr>
        <p:spPr>
          <a:xfrm>
            <a:off x="3962400" y="1676400"/>
            <a:ext cx="4800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80000"/>
              </a:lnSpc>
            </a:pPr>
            <a:r>
              <a:rPr lang="en-US" sz="3600" dirty="0">
                <a:solidFill>
                  <a:srgbClr val="000000"/>
                </a:solidFill>
              </a:rPr>
              <a:t>Computerized Accounting with</a:t>
            </a:r>
          </a:p>
        </p:txBody>
      </p:sp>
      <p:pic>
        <p:nvPicPr>
          <p:cNvPr id="14" name="Picture 2" descr="D:\CBP\03 JP CURRENT PROJECTS\QBO 4e 2020\PowerPoints\QBO4e cove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86" y="2120328"/>
            <a:ext cx="3344014" cy="4241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3121025"/>
            <a:ext cx="7696200" cy="2593975"/>
          </a:xfrm>
        </p:spPr>
        <p:txBody>
          <a:bodyPr anchor="t" anchorCtr="0"/>
          <a:lstStyle>
            <a:lvl1pPr algn="l">
              <a:defRPr sz="4800">
                <a:ln>
                  <a:noFill/>
                </a:ln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Chapter title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381000" y="1293813"/>
            <a:ext cx="3886200" cy="12969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600" b="1" kern="1200" cap="none" spc="-100" baseline="0">
                <a:ln>
                  <a:noFill/>
                </a:ln>
                <a:solidFill>
                  <a:srgbClr val="00B0F0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b="0" dirty="0">
                <a:solidFill>
                  <a:srgbClr val="0070C0"/>
                </a:solidFill>
              </a:rPr>
              <a:t>Chapter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114800" y="1066800"/>
            <a:ext cx="2667000" cy="1676400"/>
          </a:xfrm>
        </p:spPr>
        <p:txBody>
          <a:bodyPr>
            <a:normAutofit/>
          </a:bodyPr>
          <a:lstStyle>
            <a:lvl1pPr marL="3175" indent="0" algn="l">
              <a:buNone/>
              <a:defRPr sz="9600" b="1">
                <a:solidFill>
                  <a:srgbClr val="0070C0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29354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 /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667000"/>
            <a:ext cx="8305800" cy="1143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15766" y="0"/>
            <a:ext cx="9159766" cy="2030834"/>
            <a:chOff x="-15766" y="0"/>
            <a:chExt cx="9159766" cy="2030834"/>
          </a:xfrm>
        </p:grpSpPr>
        <p:sp>
          <p:nvSpPr>
            <p:cNvPr id="6" name="Rectangle 5"/>
            <p:cNvSpPr/>
            <p:nvPr userDrawn="1"/>
          </p:nvSpPr>
          <p:spPr>
            <a:xfrm>
              <a:off x="-15766" y="0"/>
              <a:ext cx="9159766" cy="192339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-15766" y="824260"/>
              <a:ext cx="9159766" cy="1099133"/>
            </a:xfrm>
            <a:custGeom>
              <a:avLst/>
              <a:gdLst>
                <a:gd name="connsiteX0" fmla="*/ 0 w 9159766"/>
                <a:gd name="connsiteY0" fmla="*/ 1099132 h 1099132"/>
                <a:gd name="connsiteX1" fmla="*/ 5943600 w 9159766"/>
                <a:gd name="connsiteY1" fmla="*/ 11311 h 1099132"/>
                <a:gd name="connsiteX2" fmla="*/ 9159766 w 9159766"/>
                <a:gd name="connsiteY2" fmla="*/ 626167 h 10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59766" h="1099132">
                  <a:moveTo>
                    <a:pt x="0" y="1099132"/>
                  </a:moveTo>
                  <a:cubicBezTo>
                    <a:pt x="2208486" y="594635"/>
                    <a:pt x="4416973" y="90138"/>
                    <a:pt x="5943600" y="11311"/>
                  </a:cubicBezTo>
                  <a:cubicBezTo>
                    <a:pt x="7470227" y="-67516"/>
                    <a:pt x="8314996" y="279325"/>
                    <a:pt x="9159766" y="626167"/>
                  </a:cubicBezTo>
                </a:path>
              </a:pathLst>
            </a:cu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86000" y="1447800"/>
              <a:ext cx="6858000" cy="4755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20956365">
              <a:off x="125498" y="1611552"/>
              <a:ext cx="3364112" cy="4192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9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>
              <a:buClr>
                <a:srgbClr val="92D050"/>
              </a:buCl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buClr>
                <a:srgbClr val="0070C0"/>
              </a:buCl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buClr>
                <a:srgbClr val="92D050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92D050"/>
              </a:buCl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245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/>
          <a:lstStyle>
            <a:lvl1pPr marL="342900" indent="-342900">
              <a:buClr>
                <a:srgbClr val="0070C0"/>
              </a:buClr>
              <a:buSzPct val="100000"/>
              <a:buFont typeface="+mj-lt"/>
              <a:buAutoNum type="arabicPeriod"/>
              <a:defRPr sz="2400"/>
            </a:lvl1pPr>
            <a:lvl2pPr marL="685800" indent="-342900">
              <a:buClr>
                <a:srgbClr val="0070C0"/>
              </a:buClr>
              <a:buSzPct val="100000"/>
              <a:buFont typeface="+mj-lt"/>
              <a:buAutoNum type="arabicPeriod"/>
              <a:defRPr sz="2000"/>
            </a:lvl2pPr>
            <a:lvl3pPr marL="1055688" indent="-457200">
              <a:buFont typeface="+mj-lt"/>
              <a:buAutoNum type="arabicPeriod"/>
              <a:defRPr/>
            </a:lvl3pPr>
            <a:lvl4pPr marL="1382713" indent="-457200">
              <a:buFont typeface="+mj-lt"/>
              <a:buAutoNum type="arabicPeriod"/>
              <a:defRPr/>
            </a:lvl4pPr>
            <a:lvl5pPr marL="1479550" indent="-3429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6410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400"/>
            </a:lvl1pPr>
            <a:lvl2pPr marL="268287" indent="0">
              <a:buFont typeface="+mj-lt"/>
              <a:buNone/>
              <a:defRPr/>
            </a:lvl2pPr>
            <a:lvl3pPr marL="598488" indent="0">
              <a:buFont typeface="+mj-lt"/>
              <a:buNone/>
              <a:defRPr/>
            </a:lvl3pPr>
            <a:lvl4pPr marL="925513" indent="0">
              <a:buFont typeface="+mj-lt"/>
              <a:buNone/>
              <a:defRPr/>
            </a:lvl4pPr>
            <a:lvl5pPr marL="1136650" indent="0">
              <a:buFont typeface="+mj-lt"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2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column bulle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86200" cy="40538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4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 column bullet list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55898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2074334"/>
            <a:ext cx="3840480" cy="640080"/>
          </a:xfrm>
          <a:solidFill>
            <a:srgbClr val="92D050"/>
          </a:solidFill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1">
                <a:solidFill>
                  <a:schemeClr val="bg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756581"/>
            <a:ext cx="38404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06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077203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905000"/>
            <a:ext cx="8077203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166E662-4FA1-E24D-82A9-3E7FEB51A8A3}"/>
              </a:ext>
            </a:extLst>
          </p:cNvPr>
          <p:cNvSpPr/>
          <p:nvPr userDrawn="1"/>
        </p:nvSpPr>
        <p:spPr>
          <a:xfrm rot="16200000">
            <a:off x="5410202" y="3124202"/>
            <a:ext cx="6858001" cy="60959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2" y="6580749"/>
            <a:ext cx="609597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9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92D050"/>
        </a:buClr>
        <a:buSzPct val="8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70C0"/>
        </a:buClr>
        <a:buSzPct val="85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92D050"/>
        </a:buClr>
        <a:buSzPct val="85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371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Record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295399"/>
            <a:ext cx="8305802" cy="5285349"/>
          </a:xfrm>
        </p:spPr>
        <p:txBody>
          <a:bodyPr>
            <a:normAutofit/>
          </a:bodyPr>
          <a:lstStyle/>
          <a:p>
            <a:r>
              <a:rPr lang="en-US" sz="2200" dirty="0"/>
              <a:t>All information about </a:t>
            </a:r>
            <a:r>
              <a:rPr lang="en-US" sz="2200" dirty="0">
                <a:solidFill>
                  <a:srgbClr val="00B0F0"/>
                </a:solidFill>
              </a:rPr>
              <a:t>projects </a:t>
            </a:r>
            <a:r>
              <a:rPr lang="en-US" sz="2200" dirty="0"/>
              <a:t>(revenues, hours, and outside costs are included in the </a:t>
            </a:r>
            <a:r>
              <a:rPr lang="en-US" sz="2200" dirty="0">
                <a:solidFill>
                  <a:srgbClr val="00B0F0"/>
                </a:solidFill>
              </a:rPr>
              <a:t>project </a:t>
            </a:r>
            <a:r>
              <a:rPr lang="en-US" sz="2200" dirty="0"/>
              <a:t>record.  </a:t>
            </a:r>
          </a:p>
          <a:p>
            <a:r>
              <a:rPr lang="en-US" sz="2200" dirty="0"/>
              <a:t>Summary information is included on the </a:t>
            </a:r>
            <a:r>
              <a:rPr lang="en-US" sz="2200" dirty="0">
                <a:solidFill>
                  <a:srgbClr val="00B0F0"/>
                </a:solidFill>
              </a:rPr>
              <a:t>Overview</a:t>
            </a:r>
            <a:r>
              <a:rPr lang="en-US" sz="2200" i="1" dirty="0"/>
              <a:t> </a:t>
            </a:r>
            <a:r>
              <a:rPr lang="en-US" sz="2200" dirty="0"/>
              <a:t>tab.</a:t>
            </a:r>
          </a:p>
          <a:p>
            <a:r>
              <a:rPr lang="en-US" sz="2200" dirty="0"/>
              <a:t>Specific transactions are listed on the </a:t>
            </a:r>
            <a:r>
              <a:rPr lang="en-US" sz="2200" dirty="0">
                <a:solidFill>
                  <a:srgbClr val="00B0F0"/>
                </a:solidFill>
              </a:rPr>
              <a:t>Transaction</a:t>
            </a:r>
            <a:r>
              <a:rPr lang="en-US" sz="2200" i="1" dirty="0"/>
              <a:t>s </a:t>
            </a:r>
            <a:r>
              <a:rPr lang="en-US" sz="2200" dirty="0"/>
              <a:t>tab.</a:t>
            </a:r>
          </a:p>
          <a:p>
            <a:r>
              <a:rPr lang="en-US" sz="2200" dirty="0"/>
              <a:t>Details about </a:t>
            </a:r>
            <a:r>
              <a:rPr lang="en-US" sz="2200" dirty="0" smtClean="0"/>
              <a:t>employee </a:t>
            </a:r>
            <a:r>
              <a:rPr lang="en-US" sz="2200" dirty="0"/>
              <a:t>or subcontractor time                                                                      (date, service provided,                                                                  hours and billable hours)                                                                     are included on the                      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Time Activity</a:t>
            </a:r>
            <a:r>
              <a:rPr lang="en-US" sz="2200" i="1" dirty="0"/>
              <a:t> </a:t>
            </a:r>
            <a:r>
              <a:rPr lang="en-US" sz="2200" dirty="0"/>
              <a:t>tab.</a:t>
            </a:r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Project Reports </a:t>
            </a:r>
            <a:r>
              <a:rPr lang="en-US" sz="2200" dirty="0"/>
              <a:t>tab                                                                        includes a profitability                                                                           report, a project labor                                                                   report, and a report of                                                                   unbilled time and costs.</a:t>
            </a:r>
          </a:p>
          <a:p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E510C69-FF00-4273-9C6D-37992646F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427636"/>
            <a:ext cx="4343400" cy="30493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98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Contractors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9522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Contractors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Companies might use both employees and independent contractors to work on </a:t>
            </a:r>
            <a:r>
              <a:rPr lang="en-US" dirty="0">
                <a:solidFill>
                  <a:srgbClr val="00B0F0"/>
                </a:solidFill>
              </a:rPr>
              <a:t>projects</a:t>
            </a:r>
            <a:r>
              <a:rPr lang="en-US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QBO</a:t>
            </a:r>
            <a:r>
              <a:rPr lang="en-US" dirty="0"/>
              <a:t>, independent contractor hours can be tracked on timesheets and billed to customers </a:t>
            </a:r>
            <a:r>
              <a:rPr lang="en-US" dirty="0" smtClean="0"/>
              <a:t> from </a:t>
            </a:r>
            <a:r>
              <a:rPr lang="en-US" dirty="0"/>
              <a:t>timesheet data.</a:t>
            </a:r>
          </a:p>
        </p:txBody>
      </p:sp>
    </p:spTree>
    <p:extLst>
      <p:ext uri="{BB962C8B-B14F-4D97-AF65-F5344CB8AC3E}">
        <p14:creationId xmlns:p14="http://schemas.microsoft.com/office/powerpoint/2010/main" val="256483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4724400"/>
            <a:ext cx="8153400" cy="1828800"/>
          </a:xfrm>
        </p:spPr>
        <p:txBody>
          <a:bodyPr>
            <a:noAutofit/>
          </a:bodyPr>
          <a:lstStyle/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Employees</a:t>
            </a:r>
            <a:r>
              <a:rPr lang="en-US" i="1" dirty="0"/>
              <a:t> </a:t>
            </a:r>
            <a:r>
              <a:rPr lang="en-US" dirty="0"/>
              <a:t>on the navigation bar.</a:t>
            </a:r>
          </a:p>
          <a:p>
            <a:pPr lvl="1"/>
            <a:r>
              <a:rPr lang="en-US" dirty="0"/>
              <a:t>This link was formerly called </a:t>
            </a:r>
            <a:r>
              <a:rPr lang="en-US" dirty="0">
                <a:solidFill>
                  <a:srgbClr val="00B0F0"/>
                </a:solidFill>
              </a:rPr>
              <a:t>Workers</a:t>
            </a:r>
            <a:r>
              <a:rPr lang="en-US" dirty="0"/>
              <a:t>.</a:t>
            </a:r>
          </a:p>
          <a:p>
            <a:r>
              <a:rPr lang="en-US" dirty="0"/>
              <a:t>Click the </a:t>
            </a:r>
            <a:r>
              <a:rPr lang="en-US" dirty="0">
                <a:solidFill>
                  <a:srgbClr val="00B0F0"/>
                </a:solidFill>
              </a:rPr>
              <a:t>Contractors</a:t>
            </a:r>
            <a:r>
              <a:rPr lang="en-US" i="1" dirty="0"/>
              <a:t> </a:t>
            </a:r>
            <a:r>
              <a:rPr lang="en-US" dirty="0"/>
              <a:t>tab.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Add a contractor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AAFFD70-4D77-432E-BE8A-DA2B1E5802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6400" y="1828800"/>
            <a:ext cx="5156932" cy="25076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br>
              <a:rPr lang="en-US" dirty="0"/>
            </a:br>
            <a:r>
              <a:rPr lang="en-US" dirty="0"/>
              <a:t>Independent Contractors</a:t>
            </a:r>
          </a:p>
        </p:txBody>
      </p:sp>
    </p:spTree>
    <p:extLst>
      <p:ext uri="{BB962C8B-B14F-4D97-AF65-F5344CB8AC3E}">
        <p14:creationId xmlns:p14="http://schemas.microsoft.com/office/powerpoint/2010/main" val="134024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</a:t>
            </a:r>
            <a:br>
              <a:rPr lang="en-US" dirty="0"/>
            </a:br>
            <a:r>
              <a:rPr lang="en-US" dirty="0"/>
              <a:t>Independent Contractors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828800"/>
            <a:ext cx="79248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The contractor’s name is entered in the sidebar.  </a:t>
            </a:r>
          </a:p>
          <a:p>
            <a:pPr marL="285750" indent="-285750">
              <a:buClr>
                <a:schemeClr val="accent5"/>
              </a:buClr>
            </a:pPr>
            <a:r>
              <a:rPr lang="en-US" sz="2200" dirty="0"/>
              <a:t>Most independent contractors are 1099 vendors.  </a:t>
            </a:r>
            <a:r>
              <a:rPr lang="en-US" sz="2200" dirty="0" smtClean="0"/>
              <a:t>             If </a:t>
            </a:r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Email this contractor to complete their profile </a:t>
            </a:r>
            <a:r>
              <a:rPr lang="en-US" sz="2200" dirty="0"/>
              <a:t>box is checked, the vendor will be able to submit the required information (W-9 information) directly.  </a:t>
            </a:r>
          </a:p>
          <a:p>
            <a:pPr marL="285750" indent="-285750">
              <a:buClr>
                <a:schemeClr val="accent5"/>
              </a:buClr>
            </a:pPr>
            <a:r>
              <a:rPr lang="en-US" sz="2200" dirty="0"/>
              <a:t>If the feature isn’t used,                                                        the company would need                                                     to have the vendor                                                             complete a paper W-9 form.                                                            Information from that form                                                 would be entered in the                                              Contractor details screen.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BD2304-4828-4198-94A8-862DE4327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299" y="3810000"/>
            <a:ext cx="3473701" cy="26631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17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Information </a:t>
            </a:r>
            <a:br>
              <a:rPr lang="en-US" dirty="0"/>
            </a:br>
            <a:r>
              <a:rPr lang="en-US" dirty="0"/>
              <a:t>for Contractors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8502" y="1905000"/>
            <a:ext cx="4668396" cy="4724400"/>
          </a:xfrm>
        </p:spPr>
        <p:txBody>
          <a:bodyPr>
            <a:normAutofit/>
          </a:bodyPr>
          <a:lstStyle/>
          <a:p>
            <a:r>
              <a:rPr lang="en-US" sz="2200" dirty="0"/>
              <a:t>Required information for contractors include:</a:t>
            </a:r>
          </a:p>
          <a:p>
            <a:pPr lvl="1"/>
            <a:r>
              <a:rPr lang="en-US" sz="1800" dirty="0" smtClean="0"/>
              <a:t>Type - Individual </a:t>
            </a:r>
            <a:r>
              <a:rPr lang="en-US" sz="1800" dirty="0"/>
              <a:t>or Business</a:t>
            </a:r>
          </a:p>
          <a:p>
            <a:pPr lvl="1"/>
            <a:r>
              <a:rPr lang="en-US" sz="1800" dirty="0"/>
              <a:t>Full name</a:t>
            </a:r>
          </a:p>
          <a:p>
            <a:pPr lvl="1"/>
            <a:r>
              <a:rPr lang="en-US" sz="1800" dirty="0"/>
              <a:t>Tax ID number (social security number if an individual)</a:t>
            </a:r>
          </a:p>
          <a:p>
            <a:pPr lvl="1"/>
            <a:r>
              <a:rPr lang="en-US" sz="1800" dirty="0"/>
              <a:t>Full address</a:t>
            </a:r>
          </a:p>
          <a:p>
            <a:r>
              <a:rPr lang="en-US" sz="2200" dirty="0"/>
              <a:t>Once a contractor is set up</a:t>
            </a:r>
            <a:r>
              <a:rPr lang="en-US" sz="2200" dirty="0" smtClean="0"/>
              <a:t>,         </a:t>
            </a:r>
            <a:r>
              <a:rPr lang="en-US" sz="2200" dirty="0"/>
              <a:t>it will appear in the Vendor list.  (Similarly, if a 1099 vendor is created through the vendor list, it will automatically show </a:t>
            </a:r>
            <a:r>
              <a:rPr lang="en-US" sz="2200" dirty="0" smtClean="0"/>
              <a:t> up </a:t>
            </a:r>
            <a:r>
              <a:rPr lang="en-US" sz="2200" dirty="0"/>
              <a:t>in the Contractor Center.</a:t>
            </a:r>
          </a:p>
          <a:p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D9DD51CA-C2E6-4F2B-ABC5-55457FDE0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98" y="1981200"/>
            <a:ext cx="3517963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456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EADB5-F86D-4FD0-A214-42B5ED27B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F340133-6C16-4CB9-A84D-9A1FB709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42310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71332A-9697-4337-B32D-EDA490941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3" cy="1219200"/>
          </a:xfrm>
        </p:spPr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solidFill>
                  <a:srgbClr val="00B0F0"/>
                </a:solidFill>
              </a:rPr>
              <a:t>Timesheets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EFB589F-D8F2-4417-BDD9-A10EEC0783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79BDE1-BAD4-49BE-A57F-CC235493B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22CF5A6-A8E5-4E7F-976B-C58B94B2FE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8600" y="2057400"/>
            <a:ext cx="8305800" cy="4495800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Timesheets </a:t>
            </a:r>
            <a:r>
              <a:rPr lang="en-US" dirty="0"/>
              <a:t>can be used: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As part of payroll processing (payroll is covered in Chapter 12)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Hours are used to determine amount owed to employees paid on an hourly basis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To track employee hours (billable or not billable) by project, customer, or task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Can but does not need to be linked to payroll processing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To track contractor hours by project, customer, or task (billable or not billable)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Not currently linked to vendor payment processing </a:t>
            </a:r>
          </a:p>
          <a:p>
            <a:pPr lvl="2">
              <a:spcBef>
                <a:spcPts val="9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1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EA4C03-2983-4008-883E-0C8942E42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Time Tracking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F464B82-CED0-4552-B960-1D5E3B4BDC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4DEA27-38F0-4F11-A8C5-6E8884491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0587DC7-3755-4B26-BA2B-FFFA0B6AB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572000"/>
          </a:xfrm>
        </p:spPr>
        <p:txBody>
          <a:bodyPr>
            <a:normAutofit/>
          </a:bodyPr>
          <a:lstStyle/>
          <a:p>
            <a:r>
              <a:rPr lang="en-US" dirty="0"/>
              <a:t>Time tracking is activated on the </a:t>
            </a:r>
            <a:r>
              <a:rPr lang="en-US" dirty="0">
                <a:solidFill>
                  <a:srgbClr val="00B0F0"/>
                </a:solidFill>
              </a:rPr>
              <a:t>Advanced</a:t>
            </a:r>
            <a:r>
              <a:rPr lang="en-US" i="1" dirty="0"/>
              <a:t> </a:t>
            </a:r>
            <a:r>
              <a:rPr lang="en-US" dirty="0"/>
              <a:t>tab       of </a:t>
            </a:r>
            <a:r>
              <a:rPr lang="en-US" dirty="0">
                <a:solidFill>
                  <a:srgbClr val="00B0F0"/>
                </a:solidFill>
              </a:rPr>
              <a:t>Account and Settings</a:t>
            </a:r>
            <a:r>
              <a:rPr lang="en-US" i="1" dirty="0"/>
              <a:t>.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sz="1000" i="1" dirty="0"/>
          </a:p>
          <a:p>
            <a:r>
              <a:rPr lang="en-US" dirty="0"/>
              <a:t>If </a:t>
            </a:r>
            <a:r>
              <a:rPr lang="en-US" dirty="0">
                <a:solidFill>
                  <a:srgbClr val="00B0F0"/>
                </a:solidFill>
              </a:rPr>
              <a:t>timesheets</a:t>
            </a:r>
            <a:r>
              <a:rPr lang="en-US" dirty="0"/>
              <a:t> are used for billing purposes, </a:t>
            </a:r>
            <a:r>
              <a:rPr lang="en-US" dirty="0" smtClean="0"/>
              <a:t>               both  </a:t>
            </a:r>
            <a:r>
              <a:rPr lang="en-US" dirty="0">
                <a:solidFill>
                  <a:srgbClr val="00B0F0"/>
                </a:solidFill>
              </a:rPr>
              <a:t>Add service field to timesheets </a:t>
            </a:r>
            <a:r>
              <a:rPr lang="en-US" dirty="0"/>
              <a:t>and </a:t>
            </a:r>
            <a:r>
              <a:rPr lang="en-US" dirty="0" smtClean="0"/>
              <a:t>               </a:t>
            </a:r>
            <a:r>
              <a:rPr lang="en-US" dirty="0" smtClean="0">
                <a:solidFill>
                  <a:srgbClr val="00B0F0"/>
                </a:solidFill>
              </a:rPr>
              <a:t>Make Single-Time </a:t>
            </a:r>
            <a:r>
              <a:rPr lang="en-US" dirty="0">
                <a:solidFill>
                  <a:srgbClr val="00B0F0"/>
                </a:solidFill>
              </a:rPr>
              <a:t>Activity Billable to Customer </a:t>
            </a:r>
            <a:r>
              <a:rPr lang="en-US" dirty="0"/>
              <a:t>should be turned on.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3782C5A-16F1-4160-BDAC-2608E9D71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71801"/>
            <a:ext cx="6553200" cy="9498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784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Time </a:t>
            </a:r>
            <a:br>
              <a:rPr lang="en-US" dirty="0"/>
            </a:br>
            <a:r>
              <a:rPr lang="en-US" dirty="0"/>
              <a:t>(by customer or project)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1484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121025"/>
            <a:ext cx="8153400" cy="2593975"/>
          </a:xfrm>
        </p:spPr>
        <p:txBody>
          <a:bodyPr/>
          <a:lstStyle/>
          <a:p>
            <a:r>
              <a:rPr lang="en-US" dirty="0"/>
              <a:t>Project </a:t>
            </a:r>
            <a:r>
              <a:rPr lang="en-US" dirty="0" smtClean="0"/>
              <a:t>Tracking </a:t>
            </a:r>
            <a:br>
              <a:rPr lang="en-US" dirty="0" smtClean="0"/>
            </a:br>
            <a:r>
              <a:rPr lang="en-US" dirty="0" smtClean="0"/>
              <a:t>and Billing for </a:t>
            </a:r>
            <a:br>
              <a:rPr lang="en-US" dirty="0" smtClean="0"/>
            </a:br>
            <a:r>
              <a:rPr lang="en-US" dirty="0" smtClean="0"/>
              <a:t>Time </a:t>
            </a:r>
            <a:r>
              <a:rPr lang="en-US" dirty="0"/>
              <a:t>and Expenses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8383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2209800"/>
            <a:ext cx="8153400" cy="4343400"/>
          </a:xfrm>
        </p:spPr>
        <p:txBody>
          <a:bodyPr>
            <a:noAutofit/>
          </a:bodyPr>
          <a:lstStyle/>
          <a:p>
            <a:r>
              <a:rPr lang="en-US" dirty="0"/>
              <a:t>Hours for employees and contractors working on projects should be tracked.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This is required if the company intends to use QBO for billing clients and all or part of the billable amount is based on hours worked.</a:t>
            </a:r>
          </a:p>
          <a:p>
            <a:pPr lvl="2">
              <a:spcBef>
                <a:spcPts val="900"/>
              </a:spcBef>
            </a:pPr>
            <a:r>
              <a:rPr lang="en-US" dirty="0"/>
              <a:t>Time entered is automatically available when </a:t>
            </a:r>
            <a:r>
              <a:rPr lang="en-US" dirty="0">
                <a:solidFill>
                  <a:srgbClr val="00B0F0"/>
                </a:solidFill>
              </a:rPr>
              <a:t>invoices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dirty="0" smtClean="0"/>
              <a:t>           </a:t>
            </a:r>
            <a:r>
              <a:rPr lang="en-US" dirty="0" smtClean="0">
                <a:solidFill>
                  <a:srgbClr val="00B0F0"/>
                </a:solidFill>
              </a:rPr>
              <a:t>sales </a:t>
            </a:r>
            <a:r>
              <a:rPr lang="en-US" dirty="0">
                <a:solidFill>
                  <a:srgbClr val="00B0F0"/>
                </a:solidFill>
              </a:rPr>
              <a:t>receipts</a:t>
            </a:r>
            <a:r>
              <a:rPr lang="en-US" i="1" dirty="0"/>
              <a:t> </a:t>
            </a:r>
            <a:r>
              <a:rPr lang="en-US" dirty="0"/>
              <a:t>are created.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This is optional (but helpful) if the company wants to track the amount of time spent on various </a:t>
            </a:r>
            <a:r>
              <a:rPr lang="en-US" dirty="0">
                <a:solidFill>
                  <a:srgbClr val="00B0F0"/>
                </a:solidFill>
              </a:rPr>
              <a:t>projects</a:t>
            </a:r>
            <a:r>
              <a:rPr lang="en-US" dirty="0"/>
              <a:t> even if hours are not used to bill customers.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Time </a:t>
            </a:r>
            <a:br>
              <a:rPr lang="en-US" dirty="0"/>
            </a:br>
            <a:r>
              <a:rPr lang="en-US" dirty="0"/>
              <a:t>for Projects or Customers</a:t>
            </a:r>
          </a:p>
        </p:txBody>
      </p:sp>
    </p:spTree>
    <p:extLst>
      <p:ext uri="{BB962C8B-B14F-4D97-AF65-F5344CB8AC3E}">
        <p14:creationId xmlns:p14="http://schemas.microsoft.com/office/powerpoint/2010/main" val="6593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F5B9F61-70F0-47FC-899C-B247FC61C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443039E-4451-4B06-9702-7426ED439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3DF8D85-6CBB-4E0D-8525-4FF7078EE9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7200" y="1524000"/>
            <a:ext cx="8077200" cy="4953000"/>
          </a:xfrm>
        </p:spPr>
        <p:txBody>
          <a:bodyPr>
            <a:normAutofit/>
          </a:bodyPr>
          <a:lstStyle/>
          <a:p>
            <a:r>
              <a:rPr lang="en-US" sz="2200" dirty="0"/>
              <a:t>Contractor labor costs: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Costs are charged to the project by including the project name when entering the contractor’s bill (or when paying them using      a check or credit card).  </a:t>
            </a:r>
          </a:p>
          <a:p>
            <a:r>
              <a:rPr lang="en-US" sz="2200" dirty="0"/>
              <a:t>Employee labor costs if payroll is not activated: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Can be tracked using “</a:t>
            </a:r>
            <a:r>
              <a:rPr lang="en-US" sz="1800" dirty="0">
                <a:solidFill>
                  <a:srgbClr val="00B0F0"/>
                </a:solidFill>
              </a:rPr>
              <a:t>hourly cost rates</a:t>
            </a:r>
            <a:r>
              <a:rPr lang="en-US" sz="1800" dirty="0"/>
              <a:t>”.</a:t>
            </a:r>
          </a:p>
          <a:p>
            <a:pPr lvl="2">
              <a:spcBef>
                <a:spcPts val="900"/>
              </a:spcBef>
            </a:pPr>
            <a:r>
              <a:rPr lang="en-US" sz="1600" dirty="0"/>
              <a:t>“</a:t>
            </a:r>
            <a:r>
              <a:rPr lang="en-US" sz="1600" dirty="0">
                <a:solidFill>
                  <a:srgbClr val="00B0F0"/>
                </a:solidFill>
              </a:rPr>
              <a:t>Hourly cost rates</a:t>
            </a:r>
            <a:r>
              <a:rPr lang="en-US" sz="1600" dirty="0"/>
              <a:t>” are set up in the Project Center (by employee and contractor)  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The cost rate X hours (from timesheets) is included in  the calculation of project profitability on the </a:t>
            </a:r>
            <a:r>
              <a:rPr lang="en-US" sz="1800" dirty="0">
                <a:solidFill>
                  <a:srgbClr val="00B0F0"/>
                </a:solidFill>
              </a:rPr>
              <a:t>Overview</a:t>
            </a:r>
            <a:r>
              <a:rPr lang="en-US" sz="1800" i="1" dirty="0"/>
              <a:t> </a:t>
            </a:r>
            <a:r>
              <a:rPr lang="en-US" sz="1800" dirty="0"/>
              <a:t>tab of the Project Record.  These are non-posting transactions, however.</a:t>
            </a:r>
          </a:p>
          <a:p>
            <a:r>
              <a:rPr lang="en-US" sz="2200" dirty="0"/>
              <a:t>Employee labor costs if payroll activated:</a:t>
            </a:r>
          </a:p>
          <a:p>
            <a:pPr lvl="1">
              <a:spcBef>
                <a:spcPts val="900"/>
              </a:spcBef>
            </a:pPr>
            <a:r>
              <a:rPr lang="en-US" sz="1800" dirty="0">
                <a:solidFill>
                  <a:srgbClr val="00B0F0"/>
                </a:solidFill>
              </a:rPr>
              <a:t>Project </a:t>
            </a:r>
            <a:r>
              <a:rPr lang="en-US" sz="1800" dirty="0"/>
              <a:t>labor costs (compensation and payroll taxes) are charged directly to the project when employee paychecks are created.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NOTE: 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Labor Costs</a:t>
            </a:r>
          </a:p>
        </p:txBody>
      </p:sp>
    </p:spTree>
    <p:extLst>
      <p:ext uri="{BB962C8B-B14F-4D97-AF65-F5344CB8AC3E}">
        <p14:creationId xmlns:p14="http://schemas.microsoft.com/office/powerpoint/2010/main" val="406884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Timesheets for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801532" y="3124200"/>
            <a:ext cx="4656668" cy="33528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524000"/>
            <a:ext cx="8305800" cy="5029200"/>
          </a:xfrm>
        </p:spPr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project</a:t>
            </a:r>
            <a:r>
              <a:rPr lang="en-US" sz="2200" i="1" dirty="0"/>
              <a:t> </a:t>
            </a:r>
            <a:r>
              <a:rPr lang="en-US" sz="2200" dirty="0"/>
              <a:t>name and the type of work performed </a:t>
            </a:r>
            <a:r>
              <a:rPr lang="en-US" sz="2200" i="1" dirty="0"/>
              <a:t>(</a:t>
            </a:r>
            <a:r>
              <a:rPr lang="en-US" sz="2200" dirty="0">
                <a:solidFill>
                  <a:srgbClr val="00B0F0"/>
                </a:solidFill>
              </a:rPr>
              <a:t>service item</a:t>
            </a:r>
            <a:r>
              <a:rPr lang="en-US" sz="2200" i="1" dirty="0"/>
              <a:t>) </a:t>
            </a:r>
            <a:r>
              <a:rPr lang="en-US" sz="2200" dirty="0"/>
              <a:t>must be entered in the </a:t>
            </a:r>
            <a:r>
              <a:rPr lang="en-US" sz="2200" dirty="0">
                <a:solidFill>
                  <a:srgbClr val="00B0F0"/>
                </a:solidFill>
              </a:rPr>
              <a:t>DETAILS</a:t>
            </a:r>
            <a:r>
              <a:rPr lang="en-US" sz="2200" i="1" dirty="0"/>
              <a:t> </a:t>
            </a:r>
            <a:r>
              <a:rPr lang="en-US" sz="2200" dirty="0"/>
              <a:t>section.</a:t>
            </a:r>
            <a:endParaRPr lang="en-US" sz="2200" i="1" dirty="0"/>
          </a:p>
          <a:p>
            <a:r>
              <a:rPr lang="en-US" sz="2200" dirty="0"/>
              <a:t>The </a:t>
            </a:r>
            <a:r>
              <a:rPr lang="en-US" sz="2200" dirty="0">
                <a:solidFill>
                  <a:srgbClr val="00B0F0"/>
                </a:solidFill>
              </a:rPr>
              <a:t>Billable</a:t>
            </a:r>
            <a:r>
              <a:rPr lang="en-US" sz="2200" i="1" dirty="0"/>
              <a:t> </a:t>
            </a:r>
            <a:r>
              <a:rPr lang="en-US" sz="2200" dirty="0"/>
              <a:t>box must be checked if the customer will be billed based on the hours worked.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The </a:t>
            </a:r>
            <a:r>
              <a:rPr lang="en-US" sz="1800" i="1" dirty="0">
                <a:solidFill>
                  <a:srgbClr val="00B0F0"/>
                </a:solidFill>
              </a:rPr>
              <a:t>sales price </a:t>
            </a:r>
            <a:r>
              <a:rPr lang="en-US" sz="1800" dirty="0"/>
              <a:t>and tax                                                                            status entered in the </a:t>
            </a:r>
            <a:r>
              <a:rPr lang="en-US" sz="1800" dirty="0">
                <a:solidFill>
                  <a:srgbClr val="00B0F0"/>
                </a:solidFill>
              </a:rPr>
              <a:t>item</a:t>
            </a:r>
            <a:r>
              <a:rPr lang="en-US" sz="1800" i="1" dirty="0"/>
              <a:t>                                                                       </a:t>
            </a:r>
            <a:r>
              <a:rPr lang="en-US" sz="1800" dirty="0"/>
              <a:t>record will be displayed if                                                                          </a:t>
            </a:r>
            <a:r>
              <a:rPr lang="en-US" sz="1800" dirty="0">
                <a:solidFill>
                  <a:srgbClr val="00B0F0"/>
                </a:solidFill>
              </a:rPr>
              <a:t>Billable</a:t>
            </a:r>
            <a:r>
              <a:rPr lang="en-US" sz="1800" i="1" dirty="0"/>
              <a:t> </a:t>
            </a:r>
            <a:r>
              <a:rPr lang="en-US" sz="1800" dirty="0"/>
              <a:t>is checked.  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The rate and tax status                                                                                    can be changed.</a:t>
            </a:r>
          </a:p>
          <a:p>
            <a:r>
              <a:rPr lang="en-US" sz="2200" dirty="0"/>
              <a:t>Hours not associated                                                                  with a client could also                                                                   be entered on the                                                              </a:t>
            </a:r>
            <a:r>
              <a:rPr lang="en-US" sz="2200" dirty="0">
                <a:solidFill>
                  <a:srgbClr val="00B0F0"/>
                </a:solidFill>
              </a:rPr>
              <a:t>timesheet</a:t>
            </a:r>
            <a:r>
              <a:rPr lang="en-US" sz="2200" i="1" dirty="0"/>
              <a:t>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03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8400"/>
            <a:ext cx="8305800" cy="1905000"/>
          </a:xfrm>
        </p:spPr>
        <p:txBody>
          <a:bodyPr/>
          <a:lstStyle/>
          <a:p>
            <a:r>
              <a:rPr lang="en-US" dirty="0"/>
              <a:t>Tracking Costs </a:t>
            </a:r>
            <a:br>
              <a:rPr lang="en-US" dirty="0"/>
            </a:br>
            <a:r>
              <a:rPr lang="en-US" dirty="0"/>
              <a:t>(Other than Labor)</a:t>
            </a:r>
            <a:br>
              <a:rPr lang="en-US" dirty="0"/>
            </a:br>
            <a:r>
              <a:rPr lang="en-US" dirty="0"/>
              <a:t> by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9642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Tracking Features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752600"/>
            <a:ext cx="8077200" cy="4800600"/>
          </a:xfrm>
        </p:spPr>
        <p:txBody>
          <a:bodyPr>
            <a:normAutofit/>
          </a:bodyPr>
          <a:lstStyle/>
          <a:p>
            <a:r>
              <a:rPr lang="en-US" sz="2200" dirty="0"/>
              <a:t>Click the      on the icon bar and select </a:t>
            </a:r>
            <a:r>
              <a:rPr lang="en-US" sz="2200" dirty="0" smtClean="0">
                <a:solidFill>
                  <a:srgbClr val="00B0F0"/>
                </a:solidFill>
              </a:rPr>
              <a:t>Account and </a:t>
            </a:r>
            <a:r>
              <a:rPr lang="en-US" sz="2200" dirty="0">
                <a:solidFill>
                  <a:srgbClr val="00B0F0"/>
                </a:solidFill>
              </a:rPr>
              <a:t>Settings</a:t>
            </a:r>
            <a:r>
              <a:rPr lang="en-US" sz="2200" dirty="0"/>
              <a:t>.</a:t>
            </a:r>
          </a:p>
          <a:p>
            <a:r>
              <a:rPr lang="en-US" sz="2200" dirty="0"/>
              <a:t>Click the </a:t>
            </a:r>
            <a:r>
              <a:rPr lang="en-US" sz="2200" dirty="0">
                <a:solidFill>
                  <a:srgbClr val="00B0F0"/>
                </a:solidFill>
              </a:rPr>
              <a:t>Expenses</a:t>
            </a:r>
            <a:r>
              <a:rPr lang="en-US" sz="2200" i="1" dirty="0"/>
              <a:t> </a:t>
            </a:r>
            <a:r>
              <a:rPr lang="en-US" sz="2200" dirty="0"/>
              <a:t>tab.</a:t>
            </a:r>
          </a:p>
          <a:p>
            <a:r>
              <a:rPr lang="en-US" sz="2200" dirty="0"/>
              <a:t>Check the </a:t>
            </a:r>
            <a:r>
              <a:rPr lang="en-US" sz="2200" dirty="0">
                <a:solidFill>
                  <a:srgbClr val="00B0F0"/>
                </a:solidFill>
              </a:rPr>
              <a:t>Track expenses and items by customer </a:t>
            </a:r>
            <a:r>
              <a:rPr lang="en-US" sz="2200" dirty="0"/>
              <a:t>and the </a:t>
            </a:r>
            <a:r>
              <a:rPr lang="en-US" sz="2200" dirty="0">
                <a:solidFill>
                  <a:srgbClr val="00B0F0"/>
                </a:solidFill>
              </a:rPr>
              <a:t>Make expenses and items billable </a:t>
            </a:r>
            <a:r>
              <a:rPr lang="en-US" sz="2200" dirty="0"/>
              <a:t>boxes.</a:t>
            </a:r>
          </a:p>
          <a:p>
            <a:endParaRPr lang="en-US" sz="22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ED215DE-9C80-4016-BD5C-2D34F8BAF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452" y="4038600"/>
            <a:ext cx="5726548" cy="2362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A07F39BB-2836-4052-BF57-DDB80875C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753937"/>
            <a:ext cx="387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2800" y="4505306"/>
            <a:ext cx="5022102" cy="19461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When </a:t>
            </a:r>
            <a:r>
              <a:rPr lang="en-US" dirty="0">
                <a:solidFill>
                  <a:srgbClr val="00B0F0"/>
                </a:solidFill>
              </a:rPr>
              <a:t>Make Expenses and Items Billable </a:t>
            </a:r>
            <a:r>
              <a:rPr lang="en-US" dirty="0"/>
              <a:t>is Turned 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1676400"/>
            <a:ext cx="8077200" cy="50292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A default markup rate can be set.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The rate can be changed on transactions.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If selected, a markup account needs to be identified on the </a:t>
            </a:r>
            <a:r>
              <a:rPr lang="en-US" sz="1800" dirty="0">
                <a:solidFill>
                  <a:srgbClr val="00B0F0"/>
                </a:solidFill>
              </a:rPr>
              <a:t>Advanced </a:t>
            </a:r>
            <a:r>
              <a:rPr lang="en-US" sz="1800" dirty="0"/>
              <a:t>tab of </a:t>
            </a:r>
            <a:r>
              <a:rPr lang="en-US" sz="1800" dirty="0">
                <a:solidFill>
                  <a:srgbClr val="00B0F0"/>
                </a:solidFill>
              </a:rPr>
              <a:t>Account and Settings</a:t>
            </a:r>
            <a:r>
              <a:rPr lang="en-US" sz="1800" dirty="0"/>
              <a:t>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The default tax setting for billable direct costs can be set to taxable</a:t>
            </a:r>
            <a:r>
              <a:rPr lang="en-US" sz="2200" i="1" dirty="0"/>
              <a:t>.  </a:t>
            </a:r>
            <a:r>
              <a:rPr lang="en-US" sz="2200" dirty="0"/>
              <a:t>(Check </a:t>
            </a:r>
            <a:r>
              <a:rPr lang="en-US" sz="2200" dirty="0">
                <a:solidFill>
                  <a:srgbClr val="00B0F0"/>
                </a:solidFill>
              </a:rPr>
              <a:t>Charge sales tax </a:t>
            </a:r>
            <a:r>
              <a:rPr lang="en-US" sz="2200" dirty="0"/>
              <a:t>box.</a:t>
            </a:r>
            <a:endParaRPr lang="en-US" sz="2200" i="1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1800" dirty="0"/>
              <a:t>This would be an unlikely default choice.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200" dirty="0">
                <a:solidFill>
                  <a:srgbClr val="00B0F0"/>
                </a:solidFill>
              </a:rPr>
              <a:t>Track billable </a:t>
            </a:r>
            <a:r>
              <a:rPr lang="en-US" sz="2200" dirty="0" smtClean="0">
                <a:solidFill>
                  <a:srgbClr val="00B0F0"/>
                </a:solidFill>
              </a:rPr>
              <a:t>                                                                  expenses </a:t>
            </a:r>
            <a:r>
              <a:rPr lang="en-US" sz="2200" dirty="0">
                <a:solidFill>
                  <a:srgbClr val="00B0F0"/>
                </a:solidFill>
              </a:rPr>
              <a:t>and </a:t>
            </a:r>
            <a:r>
              <a:rPr lang="en-US" sz="2200" dirty="0" smtClean="0">
                <a:solidFill>
                  <a:srgbClr val="00B0F0"/>
                </a:solidFill>
              </a:rPr>
              <a:t>                                                                  items as </a:t>
            </a:r>
            <a:r>
              <a:rPr lang="en-US" sz="2200" dirty="0">
                <a:solidFill>
                  <a:srgbClr val="00B0F0"/>
                </a:solidFill>
              </a:rPr>
              <a:t>income </a:t>
            </a:r>
            <a:r>
              <a:rPr lang="en-US" sz="2200" dirty="0" smtClean="0"/>
              <a:t>                                                                              is discussed </a:t>
            </a:r>
            <a:r>
              <a:rPr lang="en-US" sz="2200" dirty="0"/>
              <a:t>on </a:t>
            </a:r>
            <a:r>
              <a:rPr lang="en-US" sz="2200" dirty="0" smtClean="0"/>
              <a:t>                                                                         the </a:t>
            </a:r>
            <a:r>
              <a:rPr lang="en-US" sz="2200" dirty="0"/>
              <a:t>next slide.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3147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Track Billable Expenses </a:t>
            </a:r>
            <a:br>
              <a:rPr lang="en-US" dirty="0">
                <a:solidFill>
                  <a:srgbClr val="00B0F0"/>
                </a:solidFill>
              </a:rPr>
            </a:br>
            <a:r>
              <a:rPr lang="en-US" dirty="0">
                <a:solidFill>
                  <a:srgbClr val="00B0F0"/>
                </a:solidFill>
              </a:rPr>
              <a:t>and Items as Income</a:t>
            </a:r>
            <a:r>
              <a:rPr lang="en-US" i="1" dirty="0"/>
              <a:t> </a:t>
            </a:r>
            <a:r>
              <a:rPr lang="en-US" dirty="0"/>
              <a:t>Option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C21C8191-713B-4A36-8DA4-9922F8F67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038600"/>
            <a:ext cx="3313056" cy="25019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6B205663-5039-4A78-9DD6-604AB981FB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07086"/>
            <a:ext cx="3694056" cy="13791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28600" y="1752599"/>
            <a:ext cx="8305800" cy="4787939"/>
          </a:xfrm>
        </p:spPr>
        <p:txBody>
          <a:bodyPr/>
          <a:lstStyle/>
          <a:p>
            <a:r>
              <a:rPr lang="en-US" sz="2000" dirty="0"/>
              <a:t>If </a:t>
            </a:r>
            <a:r>
              <a:rPr lang="en-US" sz="2000" dirty="0">
                <a:solidFill>
                  <a:srgbClr val="00B0F0"/>
                </a:solidFill>
              </a:rPr>
              <a:t>Track billable expenses and items as income </a:t>
            </a:r>
            <a:r>
              <a:rPr lang="en-US" sz="2000" dirty="0"/>
              <a:t>is </a:t>
            </a:r>
            <a:r>
              <a:rPr lang="en-US" sz="2000" b="1" dirty="0"/>
              <a:t>not </a:t>
            </a:r>
            <a:r>
              <a:rPr lang="en-US" sz="2000" dirty="0"/>
              <a:t>turned on, the billed amount will be credited to the account used when the cost was originally entered.</a:t>
            </a:r>
          </a:p>
          <a:p>
            <a:r>
              <a:rPr lang="en-US" sz="2000" dirty="0"/>
              <a:t>If </a:t>
            </a:r>
            <a:r>
              <a:rPr lang="en-US" sz="2000" dirty="0">
                <a:solidFill>
                  <a:srgbClr val="00B0F0"/>
                </a:solidFill>
              </a:rPr>
              <a:t>Track billable expenses and                                                          items as income </a:t>
            </a:r>
            <a:r>
              <a:rPr lang="en-US" sz="2000" dirty="0"/>
              <a:t>is turned on,                                                               the billing amount will be                                                                  credited to the account(s)                                                              selected by the user.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If a single account is used, the account                                                                    is identified on the </a:t>
            </a:r>
            <a:r>
              <a:rPr lang="en-US" sz="1600" dirty="0">
                <a:solidFill>
                  <a:srgbClr val="00B0F0"/>
                </a:solidFill>
              </a:rPr>
              <a:t>Advanced</a:t>
            </a:r>
            <a:r>
              <a:rPr lang="en-US" sz="1600" i="1" dirty="0"/>
              <a:t> </a:t>
            </a:r>
            <a:r>
              <a:rPr lang="en-US" sz="1600" dirty="0"/>
              <a:t>tab of                                                                     </a:t>
            </a:r>
            <a:r>
              <a:rPr lang="en-US" sz="1600" dirty="0">
                <a:solidFill>
                  <a:srgbClr val="00B0F0"/>
                </a:solidFill>
              </a:rPr>
              <a:t>Account and Settings</a:t>
            </a:r>
          </a:p>
          <a:p>
            <a:pPr lvl="1">
              <a:spcBef>
                <a:spcPts val="900"/>
              </a:spcBef>
            </a:pPr>
            <a:r>
              <a:rPr lang="en-US" sz="1600" dirty="0"/>
              <a:t>If billable direct costs are </a:t>
            </a:r>
            <a:r>
              <a:rPr lang="en-US" sz="1600" dirty="0" smtClean="0"/>
              <a:t>tracked in                                                                 </a:t>
            </a:r>
            <a:r>
              <a:rPr lang="en-US" sz="1600" dirty="0"/>
              <a:t>multiple accounts, the account options                                                                        must be </a:t>
            </a:r>
            <a:r>
              <a:rPr lang="en-US" sz="1600" dirty="0" smtClean="0"/>
              <a:t>identified in </a:t>
            </a:r>
            <a:r>
              <a:rPr lang="en-US" sz="1600" dirty="0"/>
              <a:t>the                                                                                       account setup record.</a:t>
            </a:r>
          </a:p>
          <a:p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883D0237-0D21-4610-BE86-F7450A7529C3}"/>
              </a:ext>
            </a:extLst>
          </p:cNvPr>
          <p:cNvCxnSpPr>
            <a:cxnSpLocks/>
          </p:cNvCxnSpPr>
          <p:nvPr/>
        </p:nvCxnSpPr>
        <p:spPr>
          <a:xfrm flipV="1">
            <a:off x="4724400" y="3581400"/>
            <a:ext cx="2667000" cy="9906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883D0237-0D21-4610-BE86-F7450A7529C3}"/>
              </a:ext>
            </a:extLst>
          </p:cNvPr>
          <p:cNvCxnSpPr>
            <a:cxnSpLocks/>
          </p:cNvCxnSpPr>
          <p:nvPr/>
        </p:nvCxnSpPr>
        <p:spPr>
          <a:xfrm flipV="1">
            <a:off x="3276600" y="5715000"/>
            <a:ext cx="3218628" cy="201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for Time &amp;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12536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Billing for Time and Costs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In QBO, clients can be billed for: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Outside costs</a:t>
            </a:r>
            <a:endParaRPr lang="en-US" i="1" dirty="0"/>
          </a:p>
          <a:p>
            <a:pPr lvl="1">
              <a:spcBef>
                <a:spcPts val="1200"/>
              </a:spcBef>
            </a:pPr>
            <a:r>
              <a:rPr lang="en-US" i="1" dirty="0"/>
              <a:t>Products/Services</a:t>
            </a:r>
            <a:endParaRPr lang="en-US" dirty="0"/>
          </a:p>
          <a:p>
            <a:pPr lvl="1">
              <a:spcBef>
                <a:spcPts val="1200"/>
              </a:spcBef>
            </a:pPr>
            <a:r>
              <a:rPr lang="en-US" dirty="0"/>
              <a:t>Hours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0440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1637" y="3048000"/>
            <a:ext cx="4410363" cy="342900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Identifying Outside Costs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Items as Billable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198" y="1828800"/>
            <a:ext cx="8077202" cy="4800600"/>
          </a:xfrm>
        </p:spPr>
        <p:txBody>
          <a:bodyPr>
            <a:normAutofit/>
          </a:bodyPr>
          <a:lstStyle/>
          <a:p>
            <a:r>
              <a:rPr lang="en-US" sz="2200" dirty="0"/>
              <a:t>To bill an outside cost, it must first be identified as </a:t>
            </a:r>
            <a:r>
              <a:rPr lang="en-US" sz="2200" dirty="0" smtClean="0"/>
              <a:t> billable </a:t>
            </a:r>
            <a:r>
              <a:rPr lang="en-US" sz="2200" dirty="0"/>
              <a:t>in the </a:t>
            </a:r>
            <a:r>
              <a:rPr lang="en-US" sz="2200" dirty="0">
                <a:solidFill>
                  <a:srgbClr val="00B0F0"/>
                </a:solidFill>
              </a:rPr>
              <a:t>Category details </a:t>
            </a:r>
            <a:r>
              <a:rPr lang="en-US" sz="2200" dirty="0"/>
              <a:t>or </a:t>
            </a:r>
            <a:r>
              <a:rPr lang="en-US" sz="2200" dirty="0">
                <a:solidFill>
                  <a:srgbClr val="00B0F0"/>
                </a:solidFill>
              </a:rPr>
              <a:t>Item details </a:t>
            </a:r>
            <a:r>
              <a:rPr lang="en-US" sz="2200" dirty="0"/>
              <a:t>tab of </a:t>
            </a:r>
            <a:r>
              <a:rPr lang="en-US" sz="2200" dirty="0" smtClean="0"/>
              <a:t>       the </a:t>
            </a:r>
            <a:r>
              <a:rPr lang="en-US" sz="2200" dirty="0">
                <a:solidFill>
                  <a:srgbClr val="00B0F0"/>
                </a:solidFill>
              </a:rPr>
              <a:t>check</a:t>
            </a:r>
            <a:r>
              <a:rPr lang="en-US" sz="2200" i="1" dirty="0"/>
              <a:t>, </a:t>
            </a:r>
            <a:r>
              <a:rPr lang="en-US" sz="2200" dirty="0">
                <a:solidFill>
                  <a:srgbClr val="00B0F0"/>
                </a:solidFill>
              </a:rPr>
              <a:t>expense</a:t>
            </a:r>
            <a:r>
              <a:rPr lang="en-US" sz="2200" i="1" dirty="0"/>
              <a:t>, </a:t>
            </a:r>
            <a:r>
              <a:rPr lang="en-US" sz="2200" dirty="0"/>
              <a:t>or </a:t>
            </a:r>
            <a:r>
              <a:rPr lang="en-US" sz="2200" dirty="0">
                <a:solidFill>
                  <a:srgbClr val="00B0F0"/>
                </a:solidFill>
              </a:rPr>
              <a:t>bill</a:t>
            </a:r>
            <a:r>
              <a:rPr lang="en-US" sz="2200" dirty="0"/>
              <a:t>.</a:t>
            </a:r>
          </a:p>
          <a:p>
            <a:r>
              <a:rPr lang="en-US" sz="2200" dirty="0"/>
              <a:t>To flag a cost as                                                               billable: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Select the </a:t>
            </a:r>
            <a:r>
              <a:rPr lang="en-US" sz="1800" dirty="0">
                <a:solidFill>
                  <a:srgbClr val="00B0F0"/>
                </a:solidFill>
              </a:rPr>
              <a:t>customer </a:t>
            </a:r>
            <a:r>
              <a:rPr lang="en-US" sz="1800" dirty="0" smtClean="0">
                <a:solidFill>
                  <a:srgbClr val="00B0F0"/>
                </a:solidFill>
              </a:rPr>
              <a:t>                                                                               </a:t>
            </a:r>
            <a:r>
              <a:rPr lang="en-US" sz="1800" dirty="0" smtClean="0"/>
              <a:t>or</a:t>
            </a:r>
            <a:r>
              <a:rPr lang="en-US" sz="1800" i="1" dirty="0" smtClean="0"/>
              <a:t> </a:t>
            </a:r>
            <a:r>
              <a:rPr lang="en-US" sz="1800" dirty="0" smtClean="0">
                <a:solidFill>
                  <a:srgbClr val="00B0F0"/>
                </a:solidFill>
              </a:rPr>
              <a:t>project </a:t>
            </a:r>
            <a:r>
              <a:rPr lang="en-US" sz="1800" dirty="0"/>
              <a:t>in the                                                                                         </a:t>
            </a:r>
            <a:r>
              <a:rPr lang="en-US" sz="1800" dirty="0">
                <a:solidFill>
                  <a:srgbClr val="00B0F0"/>
                </a:solidFill>
              </a:rPr>
              <a:t>Customer/Project</a:t>
            </a:r>
            <a:r>
              <a:rPr lang="en-US" sz="1800" i="1" dirty="0"/>
              <a:t> </a:t>
            </a:r>
            <a:r>
              <a:rPr lang="en-US" sz="1800" dirty="0"/>
              <a:t>field.</a:t>
            </a:r>
          </a:p>
          <a:p>
            <a:pPr lvl="1">
              <a:spcBef>
                <a:spcPts val="900"/>
              </a:spcBef>
            </a:pPr>
            <a:r>
              <a:rPr lang="en-US" sz="1800" dirty="0"/>
              <a:t>Place a checkmark in                                                                                   the </a:t>
            </a:r>
            <a:r>
              <a:rPr lang="en-US" sz="1800" dirty="0">
                <a:solidFill>
                  <a:srgbClr val="00B0F0"/>
                </a:solidFill>
              </a:rPr>
              <a:t>billable</a:t>
            </a:r>
            <a:r>
              <a:rPr lang="en-US" sz="1800" i="1" dirty="0"/>
              <a:t> </a:t>
            </a:r>
            <a:r>
              <a:rPr lang="en-US" sz="1800" dirty="0"/>
              <a:t>field.</a:t>
            </a:r>
            <a:endParaRPr lang="en-US" sz="1800" i="1" dirty="0"/>
          </a:p>
          <a:p>
            <a:pPr lvl="2">
              <a:spcBef>
                <a:spcPts val="900"/>
              </a:spcBef>
            </a:pPr>
            <a:r>
              <a:rPr lang="en-US" sz="1400" dirty="0"/>
              <a:t>Costs charged to a </a:t>
            </a:r>
            <a:r>
              <a:rPr lang="en-US" sz="1400" dirty="0" smtClean="0">
                <a:solidFill>
                  <a:srgbClr val="00B0F0"/>
                </a:solidFill>
              </a:rPr>
              <a:t>customer</a:t>
            </a:r>
            <a:r>
              <a:rPr lang="en-US" sz="1400" i="1" dirty="0" smtClean="0"/>
              <a:t>                                                                                                </a:t>
            </a:r>
            <a:r>
              <a:rPr lang="en-US" sz="1400" dirty="0" smtClean="0"/>
              <a:t>or </a:t>
            </a:r>
            <a:r>
              <a:rPr lang="en-US" sz="1400" dirty="0">
                <a:solidFill>
                  <a:srgbClr val="00B0F0"/>
                </a:solidFill>
              </a:rPr>
              <a:t>project</a:t>
            </a:r>
            <a:r>
              <a:rPr lang="en-US" sz="1400" i="1" dirty="0"/>
              <a:t> </a:t>
            </a:r>
            <a:r>
              <a:rPr lang="en-US" sz="1400" dirty="0"/>
              <a:t>but </a:t>
            </a:r>
            <a:r>
              <a:rPr lang="en-US" sz="1400" dirty="0" smtClean="0"/>
              <a:t>not </a:t>
            </a:r>
            <a:r>
              <a:rPr lang="en-US" sz="1400" dirty="0"/>
              <a:t>marked as </a:t>
            </a:r>
            <a:r>
              <a:rPr lang="en-US" sz="1400" dirty="0" smtClean="0"/>
              <a:t>                                                                                         </a:t>
            </a:r>
            <a:r>
              <a:rPr lang="en-US" sz="1400" dirty="0" smtClean="0">
                <a:solidFill>
                  <a:srgbClr val="00B0F0"/>
                </a:solidFill>
              </a:rPr>
              <a:t>billable</a:t>
            </a:r>
            <a:r>
              <a:rPr lang="en-US" sz="1400" i="1" dirty="0" smtClean="0"/>
              <a:t>, </a:t>
            </a:r>
            <a:r>
              <a:rPr lang="en-US" sz="1400" dirty="0" smtClean="0"/>
              <a:t>will </a:t>
            </a:r>
            <a:r>
              <a:rPr lang="en-US" sz="1400" dirty="0"/>
              <a:t>be tracked but </a:t>
            </a:r>
            <a:r>
              <a:rPr lang="en-US" sz="1400" dirty="0" smtClean="0"/>
              <a:t>                                                                                                    will not be </a:t>
            </a:r>
            <a:r>
              <a:rPr lang="en-US" sz="1400" dirty="0"/>
              <a:t>available to include </a:t>
            </a:r>
            <a:r>
              <a:rPr lang="en-US" sz="1400" dirty="0" smtClean="0"/>
              <a:t>                                                                                                                    on an </a:t>
            </a:r>
            <a:r>
              <a:rPr lang="en-US" sz="1400" dirty="0">
                <a:solidFill>
                  <a:srgbClr val="00B0F0"/>
                </a:solidFill>
              </a:rPr>
              <a:t>invoice</a:t>
            </a:r>
            <a:r>
              <a:rPr lang="en-US" sz="1400" i="1" dirty="0"/>
              <a:t> </a:t>
            </a:r>
            <a:r>
              <a:rPr lang="en-US" sz="1400" dirty="0"/>
              <a:t>or </a:t>
            </a:r>
            <a:r>
              <a:rPr lang="en-US" sz="1400" dirty="0">
                <a:solidFill>
                  <a:srgbClr val="00B0F0"/>
                </a:solidFill>
              </a:rPr>
              <a:t>sales receipt</a:t>
            </a:r>
            <a:r>
              <a:rPr lang="en-US" sz="14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920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3366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Time and Costs to Bill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3048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All costs flagged as billable on </a:t>
            </a:r>
            <a:r>
              <a:rPr lang="en-US" dirty="0">
                <a:solidFill>
                  <a:srgbClr val="00B0F0"/>
                </a:solidFill>
              </a:rPr>
              <a:t>checks</a:t>
            </a:r>
            <a:r>
              <a:rPr lang="en-US" i="1" dirty="0"/>
              <a:t>, </a:t>
            </a:r>
            <a:r>
              <a:rPr lang="en-US" dirty="0">
                <a:solidFill>
                  <a:srgbClr val="00B0F0"/>
                </a:solidFill>
              </a:rPr>
              <a:t>expenses</a:t>
            </a:r>
            <a:r>
              <a:rPr lang="en-US" i="1" dirty="0"/>
              <a:t>,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bills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and all hours flagged as billable on </a:t>
            </a:r>
            <a:r>
              <a:rPr lang="en-US" dirty="0">
                <a:solidFill>
                  <a:srgbClr val="00B0F0"/>
                </a:solidFill>
              </a:rPr>
              <a:t>timesheets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are available to add to an </a:t>
            </a:r>
            <a:r>
              <a:rPr lang="en-US" dirty="0">
                <a:solidFill>
                  <a:srgbClr val="00B0F0"/>
                </a:solidFill>
              </a:rPr>
              <a:t>invoice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sales receipt</a:t>
            </a:r>
            <a:r>
              <a:rPr lang="en-US" i="1" dirty="0"/>
              <a:t>.</a:t>
            </a:r>
          </a:p>
          <a:p>
            <a:r>
              <a:rPr lang="en-US" dirty="0"/>
              <a:t>By default: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Outside costs will be charged to the client at the original cost plus any markup indicated on the form.</a:t>
            </a:r>
          </a:p>
          <a:p>
            <a:pPr lvl="1">
              <a:spcBef>
                <a:spcPts val="900"/>
              </a:spcBef>
            </a:pPr>
            <a:r>
              <a:rPr lang="en-US" dirty="0">
                <a:solidFill>
                  <a:srgbClr val="00B0F0"/>
                </a:solidFill>
              </a:rPr>
              <a:t>Product</a:t>
            </a:r>
            <a:r>
              <a:rPr lang="en-US" i="1" dirty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service items </a:t>
            </a:r>
            <a:r>
              <a:rPr lang="en-US" dirty="0"/>
              <a:t>will be charged to the client at the </a:t>
            </a:r>
            <a:r>
              <a:rPr lang="en-US" dirty="0">
                <a:solidFill>
                  <a:srgbClr val="00B0F0"/>
                </a:solidFill>
              </a:rPr>
              <a:t>sales price </a:t>
            </a:r>
            <a:r>
              <a:rPr lang="en-US" dirty="0"/>
              <a:t>identified in the item record.</a:t>
            </a:r>
            <a:endParaRPr lang="en-US" sz="2400" dirty="0"/>
          </a:p>
          <a:p>
            <a:pPr lvl="2">
              <a:spcBef>
                <a:spcPts val="900"/>
              </a:spcBef>
            </a:pPr>
            <a:r>
              <a:rPr lang="en-US" dirty="0"/>
              <a:t>If no </a:t>
            </a:r>
            <a:r>
              <a:rPr lang="en-US" dirty="0">
                <a:solidFill>
                  <a:srgbClr val="00B0F0"/>
                </a:solidFill>
              </a:rPr>
              <a:t>sales price </a:t>
            </a:r>
            <a:r>
              <a:rPr lang="en-US" dirty="0"/>
              <a:t>is entered, cost will be used.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Hours will be charged to the client at the rate (</a:t>
            </a:r>
            <a:r>
              <a:rPr lang="en-US" dirty="0">
                <a:solidFill>
                  <a:srgbClr val="00B0F0"/>
                </a:solidFill>
              </a:rPr>
              <a:t>sales price</a:t>
            </a:r>
            <a:r>
              <a:rPr lang="en-US" dirty="0"/>
              <a:t>) identified in the </a:t>
            </a:r>
            <a:r>
              <a:rPr lang="en-US" dirty="0">
                <a:solidFill>
                  <a:srgbClr val="00B0F0"/>
                </a:solidFill>
              </a:rPr>
              <a:t>service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item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dirty="0"/>
              <a:t>record.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58836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Time or Costs </a:t>
            </a:r>
            <a:br>
              <a:rPr lang="en-US" dirty="0"/>
            </a:br>
            <a:r>
              <a:rPr lang="en-US" dirty="0"/>
              <a:t>to an </a:t>
            </a:r>
            <a:r>
              <a:rPr lang="en-US" dirty="0">
                <a:solidFill>
                  <a:srgbClr val="00B0F0"/>
                </a:solidFill>
              </a:rPr>
              <a:t>Invoice</a:t>
            </a:r>
            <a:r>
              <a:rPr lang="en-US" dirty="0"/>
              <a:t> or </a:t>
            </a:r>
            <a:r>
              <a:rPr lang="en-US" dirty="0">
                <a:solidFill>
                  <a:srgbClr val="00B0F0"/>
                </a:solidFill>
              </a:rPr>
              <a:t>Sales Receipt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981200"/>
            <a:ext cx="8077200" cy="4267200"/>
          </a:xfrm>
        </p:spPr>
        <p:txBody>
          <a:bodyPr>
            <a:normAutofit/>
          </a:bodyPr>
          <a:lstStyle/>
          <a:p>
            <a:r>
              <a:rPr lang="en-US" dirty="0"/>
              <a:t>Billable hours and costs will be displayed in the sidebar when the </a:t>
            </a:r>
            <a:r>
              <a:rPr lang="en-US" dirty="0">
                <a:solidFill>
                  <a:srgbClr val="00B0F0"/>
                </a:solidFill>
              </a:rPr>
              <a:t>customer</a:t>
            </a:r>
            <a:r>
              <a:rPr lang="en-US" i="1" dirty="0"/>
              <a:t> </a:t>
            </a:r>
            <a:r>
              <a:rPr lang="en-US" dirty="0"/>
              <a:t>or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i="1" dirty="0"/>
              <a:t> </a:t>
            </a:r>
            <a:r>
              <a:rPr lang="en-US" dirty="0"/>
              <a:t>is selected.</a:t>
            </a:r>
          </a:p>
          <a:p>
            <a:pPr lvl="1">
              <a:spcBef>
                <a:spcPts val="900"/>
              </a:spcBef>
            </a:pPr>
            <a:r>
              <a:rPr lang="en-US" dirty="0"/>
              <a:t>Only those costs billable to the specific                               </a:t>
            </a:r>
            <a:r>
              <a:rPr lang="en-US" dirty="0">
                <a:solidFill>
                  <a:srgbClr val="00B0F0"/>
                </a:solidFill>
              </a:rPr>
              <a:t>customer</a:t>
            </a:r>
            <a:r>
              <a:rPr lang="en-US" i="1" dirty="0"/>
              <a:t> </a:t>
            </a:r>
            <a:r>
              <a:rPr lang="en-US" dirty="0"/>
              <a:t>or</a:t>
            </a:r>
            <a:r>
              <a:rPr lang="en-US" i="1" dirty="0"/>
              <a:t>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i="1" dirty="0"/>
              <a:t> </a:t>
            </a:r>
            <a:r>
              <a:rPr lang="en-US" dirty="0"/>
              <a:t>selected will be                                 displayed.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Add</a:t>
            </a:r>
            <a:r>
              <a:rPr lang="en-US" i="1" dirty="0"/>
              <a:t> </a:t>
            </a:r>
            <a:r>
              <a:rPr lang="en-US" dirty="0"/>
              <a:t>(or </a:t>
            </a:r>
            <a:r>
              <a:rPr lang="en-US" dirty="0">
                <a:solidFill>
                  <a:srgbClr val="00B0F0"/>
                </a:solidFill>
              </a:rPr>
              <a:t>Add all</a:t>
            </a:r>
            <a:r>
              <a:rPr lang="en-US" dirty="0"/>
              <a:t>) to transfer                                    the details to the sales form.</a:t>
            </a:r>
          </a:p>
          <a:p>
            <a:endParaRPr lang="en-US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>
          <a:xfrm>
            <a:off x="6096000" y="2846389"/>
            <a:ext cx="2255837" cy="3630612"/>
          </a:xfrm>
          <a:ln>
            <a:solidFill>
              <a:schemeClr val="accent5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27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Reports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2386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0"/>
            <a:ext cx="8229600" cy="480060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 review profitability of projects: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1900" dirty="0"/>
              <a:t>Select the </a:t>
            </a:r>
            <a:r>
              <a:rPr lang="en-US" sz="1900" dirty="0">
                <a:solidFill>
                  <a:srgbClr val="00B0F0"/>
                </a:solidFill>
              </a:rPr>
              <a:t>Project profitability </a:t>
            </a:r>
            <a:r>
              <a:rPr lang="en-US" sz="1900" dirty="0"/>
              <a:t>report on the </a:t>
            </a:r>
            <a:r>
              <a:rPr lang="en-US" sz="1900" dirty="0">
                <a:solidFill>
                  <a:srgbClr val="00B0F0"/>
                </a:solidFill>
              </a:rPr>
              <a:t>Project Reports </a:t>
            </a:r>
            <a:r>
              <a:rPr lang="en-US" sz="1900" dirty="0"/>
              <a:t>tab of the Project Record.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1900" dirty="0"/>
              <a:t>Select the </a:t>
            </a:r>
            <a:r>
              <a:rPr lang="en-US" sz="1900" dirty="0">
                <a:solidFill>
                  <a:srgbClr val="00B0F0"/>
                </a:solidFill>
              </a:rPr>
              <a:t>Profit and Loss by Customer</a:t>
            </a:r>
            <a:r>
              <a:rPr lang="en-US" sz="1900" i="1" dirty="0"/>
              <a:t> </a:t>
            </a:r>
            <a:r>
              <a:rPr lang="en-US" sz="1900" dirty="0"/>
              <a:t>report in the </a:t>
            </a:r>
            <a:r>
              <a:rPr lang="en-US" sz="1900" dirty="0">
                <a:solidFill>
                  <a:srgbClr val="00B0F0"/>
                </a:solidFill>
              </a:rPr>
              <a:t>Business Overview</a:t>
            </a:r>
            <a:r>
              <a:rPr lang="en-US" sz="1900" i="1" dirty="0"/>
              <a:t> </a:t>
            </a:r>
            <a:r>
              <a:rPr lang="en-US" sz="1900" dirty="0"/>
              <a:t>section of </a:t>
            </a:r>
            <a:r>
              <a:rPr lang="en-US" sz="1900" dirty="0">
                <a:solidFill>
                  <a:srgbClr val="00B0F0"/>
                </a:solidFill>
              </a:rPr>
              <a:t>Standard</a:t>
            </a:r>
            <a:r>
              <a:rPr lang="en-US" sz="1900" i="1" dirty="0"/>
              <a:t> </a:t>
            </a:r>
            <a:r>
              <a:rPr lang="en-US" sz="1900" dirty="0"/>
              <a:t>reports</a:t>
            </a:r>
            <a:r>
              <a:rPr lang="en-US" sz="1900" i="1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To review hours charged to a project during a period: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1900" dirty="0"/>
              <a:t>Select the </a:t>
            </a:r>
            <a:r>
              <a:rPr lang="en-US" sz="1900" dirty="0">
                <a:solidFill>
                  <a:srgbClr val="00B0F0"/>
                </a:solidFill>
              </a:rPr>
              <a:t>Time cost by employee or vendor</a:t>
            </a:r>
            <a:r>
              <a:rPr lang="en-US" sz="1900" i="1" dirty="0"/>
              <a:t> </a:t>
            </a:r>
            <a:r>
              <a:rPr lang="en-US" sz="1900" dirty="0"/>
              <a:t>report on the </a:t>
            </a:r>
            <a:r>
              <a:rPr lang="en-US" sz="1900" dirty="0">
                <a:solidFill>
                  <a:srgbClr val="00B0F0"/>
                </a:solidFill>
              </a:rPr>
              <a:t>Project Reports</a:t>
            </a:r>
            <a:r>
              <a:rPr lang="en-US" sz="1900" i="1" dirty="0"/>
              <a:t> </a:t>
            </a:r>
            <a:r>
              <a:rPr lang="en-US" sz="1900" dirty="0"/>
              <a:t>tab of the Project Record.</a:t>
            </a:r>
          </a:p>
          <a:p>
            <a:pPr>
              <a:lnSpc>
                <a:spcPct val="110000"/>
              </a:lnSpc>
            </a:pPr>
            <a:r>
              <a:rPr lang="en-US" dirty="0"/>
              <a:t>To review billable direct costs and labor hours not yet billed to the customer for a</a:t>
            </a:r>
            <a:r>
              <a:rPr lang="en-US" i="1" dirty="0"/>
              <a:t> project</a:t>
            </a:r>
            <a:r>
              <a:rPr lang="en-US" dirty="0"/>
              <a:t>:</a:t>
            </a:r>
          </a:p>
          <a:p>
            <a:pPr lvl="1">
              <a:lnSpc>
                <a:spcPct val="110000"/>
              </a:lnSpc>
              <a:spcBef>
                <a:spcPts val="900"/>
              </a:spcBef>
            </a:pPr>
            <a:r>
              <a:rPr lang="en-US" sz="1900" dirty="0"/>
              <a:t>Select the </a:t>
            </a:r>
            <a:r>
              <a:rPr lang="en-US" sz="1900" dirty="0">
                <a:solidFill>
                  <a:srgbClr val="00B0F0"/>
                </a:solidFill>
              </a:rPr>
              <a:t>Unbilled time and expenses </a:t>
            </a:r>
            <a:r>
              <a:rPr lang="en-US" sz="1900" dirty="0"/>
              <a:t>report on the </a:t>
            </a:r>
            <a:r>
              <a:rPr lang="en-US" sz="1900" dirty="0">
                <a:solidFill>
                  <a:srgbClr val="00B0F0"/>
                </a:solidFill>
              </a:rPr>
              <a:t>Project Reports </a:t>
            </a:r>
            <a:r>
              <a:rPr lang="en-US" sz="1900" dirty="0"/>
              <a:t>tab of the Project Record.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203363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146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Information by Project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752600"/>
            <a:ext cx="8153400" cy="4800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Intuit has been developing QBO’s project costing system over the last couple of years. 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endParaRPr lang="en-US" sz="2600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Companies that would likely use project costing include: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Construction companies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Professional services companies (law firms, accounting firms, architectural firms, etc.)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200" dirty="0"/>
              <a:t>Custom manufacturers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140312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34400" y="6461125"/>
            <a:ext cx="609600" cy="396875"/>
          </a:xfrm>
        </p:spPr>
        <p:txBody>
          <a:bodyPr/>
          <a:lstStyle/>
          <a:p>
            <a:fld id="{08242CEB-F8A1-47B1-87A6-3A73B9D378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</p:spTree>
    <p:extLst>
      <p:ext uri="{BB962C8B-B14F-4D97-AF65-F5344CB8AC3E}">
        <p14:creationId xmlns:p14="http://schemas.microsoft.com/office/powerpoint/2010/main" val="79855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Activating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Tracking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81000" y="1905000"/>
            <a:ext cx="6324600" cy="4495800"/>
          </a:xfrm>
        </p:spPr>
        <p:txBody>
          <a:bodyPr/>
          <a:lstStyle/>
          <a:p>
            <a:r>
              <a:rPr lang="en-US" dirty="0"/>
              <a:t>The first step is to activate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tracking.</a:t>
            </a:r>
          </a:p>
          <a:p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tracking is activated on the </a:t>
            </a:r>
            <a:r>
              <a:rPr lang="en-US" dirty="0">
                <a:solidFill>
                  <a:srgbClr val="00B0F0"/>
                </a:solidFill>
              </a:rPr>
              <a:t>Advanced</a:t>
            </a:r>
            <a:r>
              <a:rPr lang="en-US" i="1" dirty="0"/>
              <a:t> </a:t>
            </a:r>
            <a:r>
              <a:rPr lang="en-US" dirty="0"/>
              <a:t>tab in </a:t>
            </a:r>
            <a:r>
              <a:rPr lang="en-US" dirty="0">
                <a:solidFill>
                  <a:srgbClr val="00B0F0"/>
                </a:solidFill>
              </a:rPr>
              <a:t>Account and Settings</a:t>
            </a:r>
            <a:r>
              <a:rPr lang="en-US" i="1" dirty="0"/>
              <a:t>. </a:t>
            </a:r>
          </a:p>
          <a:p>
            <a:pPr marL="0" indent="0">
              <a:buNone/>
            </a:pP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Once </a:t>
            </a:r>
            <a:r>
              <a:rPr lang="en-US" dirty="0"/>
              <a:t>activated, a </a:t>
            </a:r>
            <a:r>
              <a:rPr lang="en-US" dirty="0">
                <a:solidFill>
                  <a:srgbClr val="00B0F0"/>
                </a:solidFill>
              </a:rPr>
              <a:t>Projects</a:t>
            </a:r>
            <a:r>
              <a:rPr lang="en-US" dirty="0"/>
              <a:t> link will appear on the navigation bar.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E2811D-9EAA-4C38-ADE7-7A47AD22E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4419600" cy="546857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10" name="Picture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xmlns="" id="{BF9BEF69-FA6D-4EDE-B07D-2468549BE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18628"/>
            <a:ext cx="1590929" cy="4806047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4EA23770-07D0-4F1D-829D-8B058E6BE844}"/>
              </a:ext>
            </a:extLst>
          </p:cNvPr>
          <p:cNvCxnSpPr>
            <a:cxnSpLocks/>
          </p:cNvCxnSpPr>
          <p:nvPr/>
        </p:nvCxnSpPr>
        <p:spPr>
          <a:xfrm flipV="1">
            <a:off x="5867400" y="4351845"/>
            <a:ext cx="800100" cy="37255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6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228600" y="4390524"/>
            <a:ext cx="8305800" cy="2010276"/>
          </a:xfrm>
        </p:spPr>
        <p:txBody>
          <a:bodyPr>
            <a:normAutofit/>
          </a:bodyPr>
          <a:lstStyle/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Projects</a:t>
            </a:r>
            <a:r>
              <a:rPr lang="en-US" i="1" dirty="0"/>
              <a:t> </a:t>
            </a:r>
            <a:r>
              <a:rPr lang="en-US" dirty="0"/>
              <a:t>on the navigation bar to create your first project.</a:t>
            </a:r>
          </a:p>
          <a:p>
            <a:r>
              <a:rPr lang="en-US" dirty="0"/>
              <a:t>Click </a:t>
            </a:r>
            <a:r>
              <a:rPr lang="en-US" dirty="0">
                <a:solidFill>
                  <a:srgbClr val="00B0F0"/>
                </a:solidFill>
              </a:rPr>
              <a:t>Start a project</a:t>
            </a:r>
            <a:r>
              <a:rPr lang="en-US" dirty="0"/>
              <a:t>.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194" y="1648756"/>
            <a:ext cx="5002150" cy="25996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006F0B-0D6E-44D3-A8AA-280F23D8A33F}"/>
              </a:ext>
            </a:extLst>
          </p:cNvPr>
          <p:cNvSpPr txBox="1"/>
          <p:nvPr/>
        </p:nvSpPr>
        <p:spPr>
          <a:xfrm>
            <a:off x="381000" y="5867400"/>
            <a:ext cx="7766538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795338" indent="-690563">
              <a:buClr>
                <a:schemeClr val="accent5"/>
              </a:buClr>
            </a:pPr>
            <a:r>
              <a:rPr lang="en-US" sz="1400" b="1" dirty="0">
                <a:solidFill>
                  <a:schemeClr val="bg1"/>
                </a:solidFill>
              </a:rPr>
              <a:t>NOTE:  	Once the first project is created, clicking Projects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on the navigation bar </a:t>
            </a:r>
            <a:r>
              <a:rPr lang="en-US" sz="1400" b="1" dirty="0" smtClean="0">
                <a:solidFill>
                  <a:schemeClr val="bg1"/>
                </a:solidFill>
              </a:rPr>
              <a:t>           will </a:t>
            </a:r>
            <a:r>
              <a:rPr lang="en-US" sz="1400" b="1" dirty="0">
                <a:solidFill>
                  <a:schemeClr val="bg1"/>
                </a:solidFill>
              </a:rPr>
              <a:t>open the Project Center.  Click New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dirty="0">
                <a:solidFill>
                  <a:schemeClr val="bg1"/>
                </a:solidFill>
              </a:rPr>
              <a:t>to add additional projects.</a:t>
            </a:r>
          </a:p>
        </p:txBody>
      </p:sp>
    </p:spTree>
    <p:extLst>
      <p:ext uri="{BB962C8B-B14F-4D97-AF65-F5344CB8AC3E}">
        <p14:creationId xmlns:p14="http://schemas.microsoft.com/office/powerpoint/2010/main" val="164228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Up Projects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FAC50669-7D53-4150-A694-B02E9D836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63" y="2210505"/>
            <a:ext cx="4063837" cy="4266495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63260" y="1447800"/>
            <a:ext cx="8294940" cy="5029200"/>
          </a:xfrm>
        </p:spPr>
        <p:txBody>
          <a:bodyPr>
            <a:normAutofit/>
          </a:bodyPr>
          <a:lstStyle/>
          <a:p>
            <a:r>
              <a:rPr lang="en-US" dirty="0"/>
              <a:t>Basic information about the project is entered in a sidebar.</a:t>
            </a:r>
          </a:p>
          <a:p>
            <a:r>
              <a:rPr lang="en-US" dirty="0"/>
              <a:t>Enter a unique name for </a:t>
            </a:r>
            <a:r>
              <a:rPr lang="en-US" dirty="0" smtClean="0"/>
              <a:t>                                                 the </a:t>
            </a:r>
            <a:r>
              <a:rPr lang="en-US" dirty="0">
                <a:solidFill>
                  <a:srgbClr val="00B0F0"/>
                </a:solidFill>
              </a:rPr>
              <a:t>project</a:t>
            </a:r>
            <a:r>
              <a:rPr lang="en-US" dirty="0"/>
              <a:t> and identify </a:t>
            </a:r>
            <a:r>
              <a:rPr lang="en-US" dirty="0" smtClean="0"/>
              <a:t>                                                      the </a:t>
            </a:r>
            <a:r>
              <a:rPr lang="en-US" dirty="0"/>
              <a:t>associated </a:t>
            </a:r>
            <a:r>
              <a:rPr lang="en-US" dirty="0">
                <a:solidFill>
                  <a:srgbClr val="00B0F0"/>
                </a:solidFill>
              </a:rPr>
              <a:t>customer</a:t>
            </a:r>
            <a:r>
              <a:rPr lang="en-US" dirty="0"/>
              <a:t>.</a:t>
            </a:r>
          </a:p>
          <a:p>
            <a:r>
              <a:rPr lang="en-US" dirty="0"/>
              <a:t>Once created, </a:t>
            </a:r>
            <a:r>
              <a:rPr lang="en-US" dirty="0">
                <a:solidFill>
                  <a:srgbClr val="00B0F0"/>
                </a:solidFill>
              </a:rPr>
              <a:t>projects</a:t>
            </a:r>
            <a:r>
              <a:rPr lang="en-US" i="1" dirty="0"/>
              <a:t> </a:t>
            </a:r>
            <a:r>
              <a:rPr lang="en-US" i="1" dirty="0" smtClean="0"/>
              <a:t>                                                    </a:t>
            </a:r>
            <a:r>
              <a:rPr lang="en-US" dirty="0" smtClean="0"/>
              <a:t>can </a:t>
            </a:r>
            <a:r>
              <a:rPr lang="en-US" dirty="0"/>
              <a:t>be accessed </a:t>
            </a:r>
            <a:r>
              <a:rPr lang="en-US" dirty="0" smtClean="0"/>
              <a:t>                                                          through </a:t>
            </a:r>
            <a:r>
              <a:rPr lang="en-US" dirty="0"/>
              <a:t>the </a:t>
            </a:r>
            <a:r>
              <a:rPr lang="en-US" dirty="0" smtClean="0"/>
              <a:t>                                                                    Project </a:t>
            </a:r>
            <a:r>
              <a:rPr lang="en-US" dirty="0"/>
              <a:t>Center. </a:t>
            </a:r>
            <a:r>
              <a:rPr lang="en-US" dirty="0">
                <a:solidFill>
                  <a:srgbClr val="FFFFFF"/>
                </a:solidFill>
              </a:rPr>
              <a:t>record.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Center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42CEB-F8A1-47B1-87A6-3A73B9D3786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596896" y="658368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000000">
                    <a:lumMod val="75000"/>
                    <a:lumOff val="25000"/>
                  </a:srgbClr>
                </a:solidFill>
              </a:rPr>
              <a:t>©2021 Cambridge Business Publishers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2"/>
          </p:nvPr>
        </p:nvSpPr>
        <p:spPr>
          <a:xfrm>
            <a:off x="457200" y="1905000"/>
            <a:ext cx="8077200" cy="4495800"/>
          </a:xfrm>
        </p:spPr>
        <p:txBody>
          <a:bodyPr>
            <a:noAutofit/>
          </a:bodyPr>
          <a:lstStyle/>
          <a:p>
            <a:r>
              <a:rPr lang="en-US" dirty="0"/>
              <a:t>Click </a:t>
            </a:r>
            <a:r>
              <a:rPr lang="en-US" i="1" dirty="0"/>
              <a:t>Projects </a:t>
            </a:r>
            <a:r>
              <a:rPr lang="en-US" dirty="0"/>
              <a:t>in the navigation bar to open the Project Center.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the project name to open the project record.</a:t>
            </a:r>
          </a:p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12AE875A-870C-4492-B0AF-BD7A1C28AC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64034"/>
            <a:ext cx="6607209" cy="16079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414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QBD 18">
      <a:dk1>
        <a:srgbClr val="000000"/>
      </a:dk1>
      <a:lt1>
        <a:srgbClr val="FFFFFF"/>
      </a:lt1>
      <a:dk2>
        <a:srgbClr val="17406D"/>
      </a:dk2>
      <a:lt2>
        <a:srgbClr val="FFFFFF"/>
      </a:lt2>
      <a:accent1>
        <a:srgbClr val="2584DD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1718</Words>
  <Application>Microsoft Office PowerPoint</Application>
  <PresentationFormat>On-screen Show (4:3)</PresentationFormat>
  <Paragraphs>208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Savon</vt:lpstr>
      <vt:lpstr>PowerPoint Presentation</vt:lpstr>
      <vt:lpstr>Project Tracking  and Billing for  Time and Expenses</vt:lpstr>
      <vt:lpstr>Project Costing</vt:lpstr>
      <vt:lpstr>Tracking Information by Project</vt:lpstr>
      <vt:lpstr>Setting Up Projects</vt:lpstr>
      <vt:lpstr>Activating Project Tracking</vt:lpstr>
      <vt:lpstr>Setting Up Projects</vt:lpstr>
      <vt:lpstr>Setting Up Projects</vt:lpstr>
      <vt:lpstr>Project Center</vt:lpstr>
      <vt:lpstr>Project Record</vt:lpstr>
      <vt:lpstr>Independent Contractors</vt:lpstr>
      <vt:lpstr>Independent Contractors</vt:lpstr>
      <vt:lpstr>Setting Up  Independent Contractors</vt:lpstr>
      <vt:lpstr>Setting Up  Independent Contractors</vt:lpstr>
      <vt:lpstr>Required Information  for Contractors</vt:lpstr>
      <vt:lpstr>Timesheets</vt:lpstr>
      <vt:lpstr>Using Timesheets</vt:lpstr>
      <vt:lpstr>Activating Time Tracking</vt:lpstr>
      <vt:lpstr>Tracking Time  (by customer or project)</vt:lpstr>
      <vt:lpstr>Tracking Time  for Projects or Customers</vt:lpstr>
      <vt:lpstr>SIDE NOTE:  Project Labor Costs</vt:lpstr>
      <vt:lpstr>Timesheets for Projects</vt:lpstr>
      <vt:lpstr>Tracking Costs  (Other than Labor)  by Project</vt:lpstr>
      <vt:lpstr>Activating Tracking Features</vt:lpstr>
      <vt:lpstr>Options When Make Expenses and Items Billable is Turned On</vt:lpstr>
      <vt:lpstr>The Track Billable Expenses  and Items as Income Option</vt:lpstr>
      <vt:lpstr>Billing for Time &amp; Costs</vt:lpstr>
      <vt:lpstr>Billing for Time and Costs</vt:lpstr>
      <vt:lpstr>Identifying Outside Costs  and Items as Billable</vt:lpstr>
      <vt:lpstr>Adding Time and Costs to Bill</vt:lpstr>
      <vt:lpstr>Adding Time or Costs  to an Invoice or Sales Receipt</vt:lpstr>
      <vt:lpstr>Job Reports</vt:lpstr>
      <vt:lpstr>Reporting on Projects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Gayle Williams</dc:creator>
  <cp:lastModifiedBy>JP</cp:lastModifiedBy>
  <cp:revision>24</cp:revision>
  <dcterms:created xsi:type="dcterms:W3CDTF">2019-06-14T03:07:58Z</dcterms:created>
  <dcterms:modified xsi:type="dcterms:W3CDTF">2020-07-15T17:17:09Z</dcterms:modified>
</cp:coreProperties>
</file>